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7" r:id="rId6"/>
    <p:sldId id="266" r:id="rId7"/>
    <p:sldId id="268" r:id="rId8"/>
    <p:sldId id="269" r:id="rId9"/>
    <p:sldId id="265" r:id="rId10"/>
    <p:sldId id="261" r:id="rId11"/>
    <p:sldId id="272" r:id="rId12"/>
    <p:sldId id="262" r:id="rId13"/>
    <p:sldId id="264" r:id="rId14"/>
    <p:sldId id="270" r:id="rId15"/>
    <p:sldId id="263" r:id="rId16"/>
    <p:sldId id="271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E1A8-84C7-4948-9B6C-4117271AF737}" type="datetimeFigureOut">
              <a:rPr lang="en-US" smtClean="0"/>
              <a:pPr/>
              <a:t>03-Jun-15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2D4-4F46-45F6-B2F6-8813E1594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E1A8-84C7-4948-9B6C-4117271AF737}" type="datetimeFigureOut">
              <a:rPr lang="en-US" smtClean="0"/>
              <a:pPr/>
              <a:t>03-Jun-15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2D4-4F46-45F6-B2F6-8813E1594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E1A8-84C7-4948-9B6C-4117271AF737}" type="datetimeFigureOut">
              <a:rPr lang="en-US" smtClean="0"/>
              <a:pPr/>
              <a:t>03-Jun-15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2D4-4F46-45F6-B2F6-8813E1594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E1A8-84C7-4948-9B6C-4117271AF737}" type="datetimeFigureOut">
              <a:rPr lang="en-US" smtClean="0"/>
              <a:pPr/>
              <a:t>03-Jun-15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2D4-4F46-45F6-B2F6-8813E1594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E1A8-84C7-4948-9B6C-4117271AF737}" type="datetimeFigureOut">
              <a:rPr lang="en-US" smtClean="0"/>
              <a:pPr/>
              <a:t>03-Jun-15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2D4-4F46-45F6-B2F6-8813E1594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E1A8-84C7-4948-9B6C-4117271AF737}" type="datetimeFigureOut">
              <a:rPr lang="en-US" smtClean="0"/>
              <a:pPr/>
              <a:t>03-Jun-15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2D4-4F46-45F6-B2F6-8813E1594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E1A8-84C7-4948-9B6C-4117271AF737}" type="datetimeFigureOut">
              <a:rPr lang="en-US" smtClean="0"/>
              <a:pPr/>
              <a:t>03-Jun-15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2D4-4F46-45F6-B2F6-8813E1594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E1A8-84C7-4948-9B6C-4117271AF737}" type="datetimeFigureOut">
              <a:rPr lang="en-US" smtClean="0"/>
              <a:pPr/>
              <a:t>03-Jun-15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2D4-4F46-45F6-B2F6-8813E1594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E1A8-84C7-4948-9B6C-4117271AF737}" type="datetimeFigureOut">
              <a:rPr lang="en-US" smtClean="0"/>
              <a:pPr/>
              <a:t>03-Jun-15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2D4-4F46-45F6-B2F6-8813E1594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E1A8-84C7-4948-9B6C-4117271AF737}" type="datetimeFigureOut">
              <a:rPr lang="en-US" smtClean="0"/>
              <a:pPr/>
              <a:t>03-Jun-15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2D4-4F46-45F6-B2F6-8813E1594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E1A8-84C7-4948-9B6C-4117271AF737}" type="datetimeFigureOut">
              <a:rPr lang="en-US" smtClean="0"/>
              <a:pPr/>
              <a:t>03-Jun-15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2D4-4F46-45F6-B2F6-8813E1594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6E1A8-84C7-4948-9B6C-4117271AF737}" type="datetimeFigureOut">
              <a:rPr lang="en-US" smtClean="0"/>
              <a:pPr/>
              <a:t>03-Jun-15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7A2D4-4F46-45F6-B2F6-8813E1594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ΣΥΓΓΡΑΦΗ ΚΑΙ ΑΞΙΟΛΟΓΗΣΗ ΜΙΑΣ ΕΡΕΥΝΑΣ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ΜΑΝΟΥΣΟΣ ΕΜΜ ΚΑΜΠΟΥΡΗΣ, Βιολόγος, </a:t>
            </a:r>
            <a:r>
              <a:rPr lang="en-US" dirty="0" smtClean="0"/>
              <a:t>PhD</a:t>
            </a:r>
            <a:r>
              <a:rPr lang="el-GR" dirty="0" smtClean="0"/>
              <a:t> Ιατρικής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l-GR" dirty="0" smtClean="0"/>
              <a:t>Γενικές αρχές της συγγραφής -1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Σε όλα τα είδη επιστημονικής συγγραφής, υπάρχουν κάποιες κοινές παραδοχές</a:t>
            </a:r>
          </a:p>
          <a:p>
            <a:r>
              <a:rPr lang="el-GR" dirty="0" smtClean="0"/>
              <a:t>Ενδιαφέρον και κατανοητό από τους πιθανούς αναγνώστες</a:t>
            </a:r>
          </a:p>
          <a:p>
            <a:r>
              <a:rPr lang="el-GR" dirty="0" smtClean="0"/>
              <a:t>Διατήρηση της </a:t>
            </a:r>
            <a:r>
              <a:rPr lang="el-GR" dirty="0" err="1" smtClean="0"/>
              <a:t>επιστημονικότητας</a:t>
            </a:r>
            <a:r>
              <a:rPr lang="el-GR" dirty="0" smtClean="0"/>
              <a:t> και της υψηλότερης μορφής ειδικής επικοινωνίας</a:t>
            </a:r>
          </a:p>
          <a:p>
            <a:r>
              <a:rPr lang="el-GR" dirty="0" smtClean="0"/>
              <a:t>Διάρθρωση με συγκεκριμένα κριτήρια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Γενικές αρχές της συγγραφής -2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Εργαλεία διευκόλυνσης: </a:t>
            </a:r>
          </a:p>
          <a:p>
            <a:pPr>
              <a:buNone/>
            </a:pPr>
            <a:r>
              <a:rPr lang="el-GR" b="1" dirty="0" smtClean="0"/>
              <a:t>Ι. Νοηματικά</a:t>
            </a:r>
          </a:p>
          <a:p>
            <a:pPr>
              <a:buNone/>
            </a:pPr>
            <a:r>
              <a:rPr lang="el-GR" dirty="0" smtClean="0"/>
              <a:t>-Συντομογραφίες</a:t>
            </a:r>
          </a:p>
          <a:p>
            <a:pPr>
              <a:buNone/>
            </a:pPr>
            <a:r>
              <a:rPr lang="el-GR" dirty="0" smtClean="0"/>
              <a:t>-Παραπομπές</a:t>
            </a:r>
          </a:p>
          <a:p>
            <a:pPr>
              <a:buNone/>
            </a:pPr>
            <a:r>
              <a:rPr lang="el-GR" dirty="0" smtClean="0"/>
              <a:t>-Ορολογία</a:t>
            </a:r>
          </a:p>
          <a:p>
            <a:pPr>
              <a:buNone/>
            </a:pPr>
            <a:r>
              <a:rPr lang="el-GR" b="1" dirty="0" smtClean="0"/>
              <a:t>ΙΙ.</a:t>
            </a:r>
            <a:r>
              <a:rPr lang="el-GR" dirty="0" smtClean="0"/>
              <a:t> </a:t>
            </a:r>
            <a:r>
              <a:rPr lang="el-GR" b="1" dirty="0" smtClean="0"/>
              <a:t>Διαρθρωτικά</a:t>
            </a:r>
          </a:p>
          <a:p>
            <a:pPr>
              <a:buNone/>
            </a:pPr>
            <a:r>
              <a:rPr lang="el-GR" dirty="0" smtClean="0"/>
              <a:t>-</a:t>
            </a:r>
            <a:r>
              <a:rPr lang="el-GR" dirty="0" smtClean="0"/>
              <a:t>Περιεχόμενα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-Ευρετήριο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Διάρθρωση με συγκεκριμένα κριτήρια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Ανά είδος συγγραφής αλλάζει η σχετική βαρύτητα και ενίοτε η σειρά των μερών μιας αναφοράς, αλλά ενυπάρχουν σταθερές:</a:t>
            </a:r>
          </a:p>
          <a:p>
            <a:pPr>
              <a:buNone/>
            </a:pPr>
            <a:r>
              <a:rPr lang="el-GR" dirty="0" smtClean="0"/>
              <a:t>-Περιγραφή της υπάρχουσας γνώσης</a:t>
            </a:r>
          </a:p>
          <a:p>
            <a:pPr>
              <a:buNone/>
            </a:pPr>
            <a:r>
              <a:rPr lang="el-GR" dirty="0" smtClean="0"/>
              <a:t>-Ερευνητική Μεθοδολογία</a:t>
            </a:r>
          </a:p>
          <a:p>
            <a:pPr>
              <a:buNone/>
            </a:pPr>
            <a:r>
              <a:rPr lang="el-GR" dirty="0" smtClean="0"/>
              <a:t>-Αποτελέσματα / στόχοι της έρευνας</a:t>
            </a:r>
          </a:p>
          <a:p>
            <a:pPr>
              <a:buNone/>
            </a:pPr>
            <a:r>
              <a:rPr lang="el-GR" dirty="0" smtClean="0"/>
              <a:t>-Σύγκριση των αποτελεσμάτων με τα ως τώρα γνωστά, πιθανά οφέλη και προοπτικές</a:t>
            </a:r>
          </a:p>
          <a:p>
            <a:pPr>
              <a:buNone/>
            </a:pPr>
            <a:r>
              <a:rPr lang="el-GR" dirty="0" smtClean="0"/>
              <a:t>-Βιβλιογραφική τεκμηρίωση όλων των ανωτέρω κατά το δοκούν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Περιεχόμενο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Διαφέρει μεταξύ επιστημονικών περιοχών, μεταξύ </a:t>
            </a:r>
            <a:r>
              <a:rPr lang="el-GR" dirty="0" smtClean="0"/>
              <a:t>κατηγοριών έγγραφης αναφοράς </a:t>
            </a:r>
            <a:r>
              <a:rPr lang="el-GR" dirty="0" smtClean="0"/>
              <a:t>και μεταξύ εκδοτών.</a:t>
            </a:r>
          </a:p>
          <a:p>
            <a:r>
              <a:rPr lang="el-GR" dirty="0" smtClean="0"/>
              <a:t>Στις θετικές επιστήμες, η λιτότερη εκδοχή είναι η τετραμερής συν περίληψη και βιβλιογραφία (Εισαγωγή, Μεθοδολογία, Αποτελέσματα, </a:t>
            </a:r>
            <a:r>
              <a:rPr lang="el-GR" dirty="0" smtClean="0"/>
              <a:t>Συμπεράσματα-Συζήτηση)</a:t>
            </a:r>
            <a:endParaRPr lang="el-GR" dirty="0" smtClean="0"/>
          </a:p>
          <a:p>
            <a:r>
              <a:rPr lang="el-GR" dirty="0" smtClean="0"/>
              <a:t>Βραχύτερες </a:t>
            </a:r>
            <a:r>
              <a:rPr lang="el-GR" dirty="0" smtClean="0"/>
              <a:t>αναφορές: </a:t>
            </a:r>
            <a:r>
              <a:rPr lang="el-GR" dirty="0" smtClean="0"/>
              <a:t>ενιαίο κείμενο ή λιτότερη διάρθρωση.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Συμπληρωματικά μέρη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Περιλαμβάνουν </a:t>
            </a:r>
            <a:r>
              <a:rPr lang="el-GR" dirty="0" smtClean="0"/>
              <a:t>πληροφορίες πολύ ειδικές ή ογκώδεις για ένθεση εντός του άρθρου.</a:t>
            </a:r>
          </a:p>
          <a:p>
            <a:r>
              <a:rPr lang="el-GR" dirty="0" smtClean="0"/>
              <a:t>Συνήθως με τη μορφή Παραρτημάτων που μπορεί να έχουν ειδική σύνταξη (χάρτες, βάσεις δεδομένων) και </a:t>
            </a:r>
            <a:r>
              <a:rPr lang="el-GR" dirty="0" smtClean="0"/>
              <a:t>μορφές: διαφορετική </a:t>
            </a:r>
            <a:r>
              <a:rPr lang="el-GR" dirty="0" smtClean="0"/>
              <a:t>πρωτεύουσα μορφή από την αναφορά, πχ μόνο ηλεκτρονική (βάσεις δεδομένων) ή μόνο έντυπη (πχ ερωτηματολόγια).</a:t>
            </a:r>
          </a:p>
          <a:p>
            <a:r>
              <a:rPr lang="el-GR" dirty="0"/>
              <a:t>Ά</a:t>
            </a:r>
            <a:r>
              <a:rPr lang="el-GR" dirty="0" smtClean="0"/>
              <a:t>μεσης (στο φυσικό φορέα της επιστημονικής αναφοράς) ή έμμεσης πρόσβασης (πχ σε βάσεις δεδομένων ελεύθερης πρόσβασης).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Βιβλιογραφική τεκμηρίωση &amp;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  παραπομπές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Παράθεση, παράφραση ή επαγωγή από ανοικτές πηγές «αποδεκτού κύρους» σε λίστα στο τέλος της εργασίας.</a:t>
            </a:r>
          </a:p>
          <a:p>
            <a:r>
              <a:rPr lang="el-GR" dirty="0" smtClean="0"/>
              <a:t>Δεκάδες παραλλαγές εμφάνισης</a:t>
            </a:r>
          </a:p>
          <a:p>
            <a:r>
              <a:rPr lang="el-GR" dirty="0" smtClean="0"/>
              <a:t>Δύο βασικά συστήματα αναφοράς:</a:t>
            </a:r>
          </a:p>
          <a:p>
            <a:pPr>
              <a:buNone/>
            </a:pPr>
            <a:r>
              <a:rPr lang="el-GR" dirty="0" smtClean="0"/>
              <a:t>-Κατά </a:t>
            </a:r>
            <a:r>
              <a:rPr lang="en-US" dirty="0" smtClean="0"/>
              <a:t>Vancouver </a:t>
            </a:r>
            <a:r>
              <a:rPr lang="el-GR" dirty="0" smtClean="0"/>
              <a:t>(παράθεση κατά </a:t>
            </a:r>
            <a:r>
              <a:rPr lang="el-GR" dirty="0" smtClean="0"/>
              <a:t>σειρά </a:t>
            </a:r>
            <a:r>
              <a:rPr lang="el-GR" dirty="0" smtClean="0"/>
              <a:t>αναφοράς </a:t>
            </a:r>
            <a:r>
              <a:rPr lang="el-GR" dirty="0" smtClean="0"/>
              <a:t>στο κείμενο</a:t>
            </a:r>
            <a:r>
              <a:rPr lang="en-US" dirty="0" smtClean="0"/>
              <a:t>, </a:t>
            </a:r>
            <a:r>
              <a:rPr lang="el-GR" dirty="0" smtClean="0"/>
              <a:t>τακτική αριθμητική παραπομπή)</a:t>
            </a:r>
          </a:p>
          <a:p>
            <a:pPr>
              <a:buNone/>
            </a:pPr>
            <a:r>
              <a:rPr lang="el-GR" dirty="0" smtClean="0"/>
              <a:t>-Κατά </a:t>
            </a:r>
            <a:r>
              <a:rPr lang="en-US" dirty="0" smtClean="0"/>
              <a:t>Harvard </a:t>
            </a:r>
            <a:r>
              <a:rPr lang="el-GR" dirty="0" smtClean="0"/>
              <a:t>(</a:t>
            </a:r>
            <a:r>
              <a:rPr lang="el-GR" dirty="0" smtClean="0"/>
              <a:t>Αλφαβητική παράθεση, </a:t>
            </a:r>
            <a:r>
              <a:rPr lang="el-GR" dirty="0" smtClean="0"/>
              <a:t>ονομαστική και χρονολογική παραπομπή)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Κατασκευή γραφικών παραστάσεων και αριθμητικών πινάκων-1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Ανεπεξέργαστες πληροφορίες: Φωτογραφίες, απεικονίσεις, χάρτες, σχέδια.</a:t>
            </a:r>
          </a:p>
          <a:p>
            <a:r>
              <a:rPr lang="el-GR" dirty="0" smtClean="0"/>
              <a:t>Επεξεργασμένες πληροφορίες: Πίνακες, διαγράμματα/ γραφικές παραστάσεις.</a:t>
            </a:r>
          </a:p>
          <a:p>
            <a:r>
              <a:rPr lang="el-GR" dirty="0" smtClean="0"/>
              <a:t>Δημοσιεύονται εντός του σώματος, όχι σε παραρτήματα, αλλά υποβάλλονται εκτός αυτού.</a:t>
            </a:r>
          </a:p>
          <a:p>
            <a:r>
              <a:rPr lang="el-GR" dirty="0" smtClean="0"/>
              <a:t>Γίνεται </a:t>
            </a:r>
            <a:r>
              <a:rPr lang="el-GR" dirty="0" smtClean="0"/>
              <a:t>αναφορά τους στο σώμα του κειμένου αλλά έχουν αυτοτελή υπόσταση, με επικεφαλίδα, λεζάντα (περιγραφική σημείωση) και ενθέσεις κειμένου, αριθμών, συμβόλων. 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Κατασκευή γραφικών παραστάσεων και αριθμητικών πινάκων-2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Παρατίθενται κατ’ ανάγκη και όχι κατ’ επιλογή</a:t>
            </a:r>
          </a:p>
          <a:p>
            <a:r>
              <a:rPr lang="el-GR" dirty="0" smtClean="0"/>
              <a:t>Υπάρχουν ψηφιακές διευκολύνσεις για τη </a:t>
            </a:r>
            <a:r>
              <a:rPr lang="el-GR" dirty="0" smtClean="0"/>
              <a:t>δημιουργία </a:t>
            </a:r>
            <a:r>
              <a:rPr lang="el-GR" dirty="0" smtClean="0"/>
              <a:t>τους</a:t>
            </a:r>
          </a:p>
          <a:p>
            <a:r>
              <a:rPr lang="el-GR" dirty="0" smtClean="0"/>
              <a:t>Τονίζουν και διευκολύνουν αλλά δεν υποκαθιστούν την εννοιολογική περιγραφή με λέξεις (σώμα κειμένου).</a:t>
            </a:r>
          </a:p>
          <a:p>
            <a:r>
              <a:rPr lang="el-GR" dirty="0" smtClean="0"/>
              <a:t>Κάποιες λέξεις= πολλές εικόνες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ΣΚΟΠΟΣ ΤΗΣ ΣΥΓΓΡΑΦΗΣ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ενημέρωση υπευθύνως της επιστημονικής κοινότητας για το επίτευγμα</a:t>
            </a:r>
          </a:p>
          <a:p>
            <a:r>
              <a:rPr lang="el-GR" dirty="0" smtClean="0"/>
              <a:t>Η κατοχύρωση της πατρότητας του ερευνητικού αποτελέσματος σε ακαδημαϊκό επίπεδο.</a:t>
            </a:r>
          </a:p>
          <a:p>
            <a:r>
              <a:rPr lang="el-GR" dirty="0" smtClean="0"/>
              <a:t>Η κατοχύρωση σε νομικό/ εμπορικό/ διοικητικό επίπεδο.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 </a:t>
            </a:r>
            <a:r>
              <a:rPr lang="el-GR" dirty="0"/>
              <a:t>Α</a:t>
            </a:r>
            <a:r>
              <a:rPr lang="el-GR" dirty="0" smtClean="0"/>
              <a:t>καδημαϊκή κατοχύρωση του ερευνητικού αποτελέσματος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smtClean="0"/>
              <a:t>Χρόνος υποβολής (προτεραιότητα) </a:t>
            </a:r>
            <a:endParaRPr lang="en-US" dirty="0"/>
          </a:p>
          <a:p>
            <a:pPr lvl="0"/>
            <a:r>
              <a:rPr lang="el-GR" dirty="0" smtClean="0"/>
              <a:t>Συγγραφική ομάδα (συμμετοχή)</a:t>
            </a:r>
            <a:endParaRPr lang="en-US" dirty="0"/>
          </a:p>
          <a:p>
            <a:pPr lvl="0"/>
            <a:r>
              <a:rPr lang="el-GR" dirty="0" smtClean="0"/>
              <a:t>Ευχαριστίες (Μη συμμετοχική υποστήριξη)</a:t>
            </a:r>
          </a:p>
          <a:p>
            <a:pPr lvl="0"/>
            <a:r>
              <a:rPr lang="el-GR" dirty="0" smtClean="0"/>
              <a:t>Δήλωση</a:t>
            </a:r>
            <a:r>
              <a:rPr lang="en-US" dirty="0" smtClean="0"/>
              <a:t> </a:t>
            </a:r>
            <a:r>
              <a:rPr lang="el-GR" dirty="0" smtClean="0"/>
              <a:t>συμφερόντων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>Ε</a:t>
            </a:r>
            <a:r>
              <a:rPr lang="el-GR" dirty="0" smtClean="0"/>
              <a:t>νημέρωση της επιστημονικής κοινότητας για το επίτευγμα</a:t>
            </a:r>
            <a:br>
              <a:rPr lang="el-G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Ανακοίνωση</a:t>
            </a:r>
          </a:p>
          <a:p>
            <a:r>
              <a:rPr lang="el-GR" dirty="0" smtClean="0"/>
              <a:t>Δημοσίευση</a:t>
            </a:r>
          </a:p>
          <a:p>
            <a:r>
              <a:rPr lang="el-GR" dirty="0" smtClean="0"/>
              <a:t>Μονογραφία</a:t>
            </a:r>
          </a:p>
          <a:p>
            <a:r>
              <a:rPr lang="el-GR" dirty="0" smtClean="0"/>
              <a:t>Βιβλίο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Ανακοίνωση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Γίνεται σε συνέδρια</a:t>
            </a:r>
          </a:p>
          <a:p>
            <a:r>
              <a:rPr lang="el-GR" dirty="0" smtClean="0"/>
              <a:t>Αφορά πρόδρομα αποτελέσματα βασικής &amp; εφαρμοσμένης και πιλοτική έρευνα</a:t>
            </a:r>
          </a:p>
          <a:p>
            <a:r>
              <a:rPr lang="el-GR" dirty="0" smtClean="0"/>
              <a:t>Είναι προφορική ή αναρτημένη</a:t>
            </a:r>
          </a:p>
          <a:p>
            <a:r>
              <a:rPr lang="el-GR" dirty="0" smtClean="0"/>
              <a:t>Η προφορική διακρίνεται ανάλογα με την έκταση, το περιεχόμενο και τη </a:t>
            </a:r>
            <a:r>
              <a:rPr lang="el-GR" dirty="0" err="1" smtClean="0"/>
              <a:t>διαδραστικότητα</a:t>
            </a:r>
            <a:r>
              <a:rPr lang="el-GR" dirty="0" smtClean="0"/>
              <a:t> (διάλεξη, εισήγηση, στρογγυλή τράπεζα κ.ά.)</a:t>
            </a:r>
          </a:p>
          <a:p>
            <a:r>
              <a:rPr lang="el-GR" dirty="0" smtClean="0"/>
              <a:t>Θεωρητικά, θα ακολουθηθεί από δημοσίευση όταν ολοκληρωθεί</a:t>
            </a:r>
          </a:p>
          <a:p>
            <a:r>
              <a:rPr lang="el-GR" dirty="0" smtClean="0"/>
              <a:t>Επιτρέπει την προοπτική θετική ανάδραση με άλλους επιστήμονες του κλάδου.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Δημοσίευση</a:t>
            </a:r>
            <a:br>
              <a:rPr lang="el-G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525963"/>
          </a:xfrm>
        </p:spPr>
        <p:txBody>
          <a:bodyPr>
            <a:normAutofit fontScale="92500" lnSpcReduction="20000"/>
          </a:bodyPr>
          <a:lstStyle/>
          <a:p>
            <a:pPr marL="187325" indent="-187325"/>
            <a:r>
              <a:rPr lang="el-GR" dirty="0" smtClean="0"/>
              <a:t>Αφορά μια ολοκληρωμένη έρευνα</a:t>
            </a:r>
          </a:p>
          <a:p>
            <a:pPr marL="187325" indent="-187325"/>
            <a:r>
              <a:rPr lang="el-GR" dirty="0" smtClean="0"/>
              <a:t>Υποβάλλεται σε επιστημονικό φορέα (έντυπο ή ηλεκτρονικό)</a:t>
            </a:r>
          </a:p>
          <a:p>
            <a:pPr marL="187325" indent="-187325"/>
            <a:r>
              <a:rPr lang="el-GR" dirty="0" smtClean="0"/>
              <a:t>Κατατίθεται με πρόσκληση ή με υποβολή και κρίση</a:t>
            </a:r>
          </a:p>
          <a:p>
            <a:pPr marL="187325" indent="-187325"/>
            <a:r>
              <a:rPr lang="el-GR" dirty="0" smtClean="0"/>
              <a:t>Αξιολογείται η ίδια αλλά και ο φορέας αναδρομικά.</a:t>
            </a:r>
          </a:p>
          <a:p>
            <a:pPr marL="187325" indent="-187325"/>
            <a:r>
              <a:rPr lang="el-GR" dirty="0" smtClean="0"/>
              <a:t>Ανάλογα με την έκταση και την εμβρίθεια διακρίνεται σε:</a:t>
            </a:r>
          </a:p>
          <a:p>
            <a:pPr>
              <a:buNone/>
            </a:pPr>
            <a:r>
              <a:rPr lang="el-GR" dirty="0" smtClean="0"/>
              <a:t>-Δημοσίευση</a:t>
            </a:r>
          </a:p>
          <a:p>
            <a:pPr>
              <a:buNone/>
            </a:pPr>
            <a:r>
              <a:rPr lang="el-GR" dirty="0" smtClean="0"/>
              <a:t>-Σύντομη επικοινωνία</a:t>
            </a:r>
          </a:p>
          <a:p>
            <a:pPr>
              <a:buNone/>
            </a:pPr>
            <a:r>
              <a:rPr lang="el-GR" dirty="0" smtClean="0"/>
              <a:t>-Γράμμα στη Σύνταξη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Μονογραφία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Συνεκτική άθροιση ίδιων ερευνών, αναφορών (δημοσιεύσεων, ανακοινώσεων) και αδημοσίευτων  αποτελεσμάτων επί στενού αντικειμένου σε μια εκτενή αλλά εστιασμένη μορφή.</a:t>
            </a:r>
          </a:p>
          <a:p>
            <a:r>
              <a:rPr lang="el-GR" dirty="0" smtClean="0"/>
              <a:t>Διακρίνεται λόγω έκτασης , διαχρονικότητας και προσωπικού στοιχείου από τις δημοσιεύσεις ανασκόπησης.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Βιβλίο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Πληροφοριακό ή διδακτικό (όλα τα άλλα είδη είναι μόνο πληροφοριακά)</a:t>
            </a:r>
          </a:p>
          <a:p>
            <a:r>
              <a:rPr lang="el-GR" dirty="0" smtClean="0"/>
              <a:t>Μακράς πνοής και διάρκειας</a:t>
            </a:r>
          </a:p>
          <a:p>
            <a:r>
              <a:rPr lang="el-GR" dirty="0" smtClean="0"/>
              <a:t>Ευρύτερο αντικείμενο με οργανική συσχέτιση επιμέρους στενών αντικειμένων (κεφάλαια).</a:t>
            </a:r>
          </a:p>
          <a:p>
            <a:r>
              <a:rPr lang="el-GR" dirty="0" smtClean="0"/>
              <a:t>Τα κεφάλαια μπορούν να συνδυάζουν τα χαρακτηριστικά Μονογραφίας και άρθρου ανασκόπησης και επομένως να ανατίθενται σε διαφορετικούς συγγραφείς.</a:t>
            </a:r>
          </a:p>
          <a:p>
            <a:r>
              <a:rPr lang="el-GR" dirty="0" smtClean="0"/>
              <a:t>Στα </a:t>
            </a:r>
            <a:r>
              <a:rPr lang="el-GR" dirty="0" err="1" smtClean="0"/>
              <a:t>πολυσυγγραφικά</a:t>
            </a:r>
            <a:r>
              <a:rPr lang="el-GR" dirty="0" smtClean="0"/>
              <a:t> βιβλία, η ευθύνη είναι στον Επιμελητή Έκδοσης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Η κατοχύρωση σε νομικό/ εμπορικό/ διοικητικό επίπεδο.</a:t>
            </a:r>
            <a:br>
              <a:rPr lang="el-G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b="1" dirty="0" smtClean="0"/>
              <a:t>Δίπλωμα ευρεσιτεχνίας</a:t>
            </a:r>
          </a:p>
          <a:p>
            <a:pPr>
              <a:buNone/>
            </a:pPr>
            <a:r>
              <a:rPr lang="el-GR" dirty="0" smtClean="0"/>
              <a:t>Αναγνώριση πνευματικών δικαιωμάτων από την εφαρμογή και χρήση των αποτελεσμάτων της έ</a:t>
            </a:r>
            <a:r>
              <a:rPr lang="el-GR" dirty="0" smtClean="0"/>
              <a:t>ρευνα</a:t>
            </a:r>
            <a:r>
              <a:rPr lang="el-GR" b="1" dirty="0" smtClean="0"/>
              <a:t>ς</a:t>
            </a:r>
            <a:endParaRPr lang="el-GR" b="1" dirty="0" smtClean="0"/>
          </a:p>
          <a:p>
            <a:r>
              <a:rPr lang="el-GR" b="1" dirty="0" smtClean="0"/>
              <a:t>Αναφορά πεπραγμένων</a:t>
            </a:r>
          </a:p>
          <a:p>
            <a:pPr>
              <a:buNone/>
            </a:pPr>
            <a:r>
              <a:rPr lang="el-GR" dirty="0" smtClean="0"/>
              <a:t>Ερευνητική και διαχειριστική αναφορά για </a:t>
            </a:r>
            <a:r>
              <a:rPr lang="el-GR" dirty="0" err="1" smtClean="0"/>
              <a:t>χρηματοδοτηθείσα</a:t>
            </a:r>
            <a:r>
              <a:rPr lang="el-GR" dirty="0" smtClean="0"/>
              <a:t> και εγκριθείσα έρευνα</a:t>
            </a:r>
          </a:p>
          <a:p>
            <a:pPr>
              <a:buNone/>
            </a:pPr>
            <a:r>
              <a:rPr lang="el-GR" dirty="0" smtClean="0"/>
              <a:t>Ενδιάμεση- Συνολική</a:t>
            </a:r>
          </a:p>
          <a:p>
            <a:r>
              <a:rPr lang="el-GR" b="1" dirty="0" smtClean="0"/>
              <a:t>Υποβολή πρότασης</a:t>
            </a:r>
          </a:p>
          <a:p>
            <a:pPr>
              <a:buNone/>
            </a:pPr>
            <a:r>
              <a:rPr lang="el-GR" dirty="0" smtClean="0"/>
              <a:t>Αίτημα χρηματοδότησης ή και δεοντολογικής έγκρισης για τη διεξαγωγή έρευνας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716</Words>
  <Application>Microsoft Office PowerPoint</Application>
  <PresentationFormat>On-screen Show (4:3)</PresentationFormat>
  <Paragraphs>94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ΣΥΓΓΡΑΦΗ ΚΑΙ ΑΞΙΟΛΟΓΗΣΗ ΜΙΑΣ ΕΡΕΥΝΑΣ </vt:lpstr>
      <vt:lpstr>ΣΚΟΠΟΣ ΤΗΣ ΣΥΓΓΡΑΦΗΣ</vt:lpstr>
      <vt:lpstr> Ακαδημαϊκή κατοχύρωση του ερευνητικού αποτελέσματος </vt:lpstr>
      <vt:lpstr> Ενημέρωση της επιστημονικής κοινότητας για το επίτευγμα </vt:lpstr>
      <vt:lpstr>Ανακοίνωση</vt:lpstr>
      <vt:lpstr>Δημοσίευση </vt:lpstr>
      <vt:lpstr>Μονογραφία</vt:lpstr>
      <vt:lpstr>Βιβλίο</vt:lpstr>
      <vt:lpstr> Η κατοχύρωση σε νομικό/ εμπορικό/ διοικητικό επίπεδο. </vt:lpstr>
      <vt:lpstr>Γενικές αρχές της συγγραφής -1 </vt:lpstr>
      <vt:lpstr>Γενικές αρχές της συγγραφής -2 </vt:lpstr>
      <vt:lpstr>Διάρθρωση με συγκεκριμένα κριτήρια </vt:lpstr>
      <vt:lpstr>Περιεχόμενο</vt:lpstr>
      <vt:lpstr>Συμπληρωματικά μέρη</vt:lpstr>
      <vt:lpstr>Βιβλιογραφική τεκμηρίωση &amp;   παραπομπές</vt:lpstr>
      <vt:lpstr> Κατασκευή γραφικών παραστάσεων και αριθμητικών πινάκων-1 </vt:lpstr>
      <vt:lpstr> Κατασκευή γραφικών παραστάσεων και αριθμητικών πινάκων-2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Συγγραφή και αξιολόγηση μίας έρευνας </dc:title>
  <dc:creator>REAPER</dc:creator>
  <cp:lastModifiedBy>REAPER</cp:lastModifiedBy>
  <cp:revision>25</cp:revision>
  <dcterms:created xsi:type="dcterms:W3CDTF">2015-05-11T11:57:34Z</dcterms:created>
  <dcterms:modified xsi:type="dcterms:W3CDTF">2015-06-03T12:33:15Z</dcterms:modified>
</cp:coreProperties>
</file>