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3" r:id="rId1"/>
  </p:sldMasterIdLst>
  <p:sldIdLst>
    <p:sldId id="256" r:id="rId2"/>
    <p:sldId id="257" r:id="rId3"/>
    <p:sldId id="258" r:id="rId4"/>
    <p:sldId id="260" r:id="rId5"/>
    <p:sldId id="261" r:id="rId6"/>
    <p:sldId id="264" r:id="rId7"/>
    <p:sldId id="265" r:id="rId8"/>
    <p:sldId id="266" r:id="rId9"/>
    <p:sldId id="262" r:id="rId10"/>
    <p:sldId id="263" r:id="rId11"/>
    <p:sldId id="273" r:id="rId12"/>
    <p:sldId id="274" r:id="rId13"/>
    <p:sldId id="275" r:id="rId14"/>
    <p:sldId id="269" r:id="rId15"/>
    <p:sldId id="270" r:id="rId16"/>
    <p:sldId id="271"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94049" autoAdjust="0"/>
  </p:normalViewPr>
  <p:slideViewPr>
    <p:cSldViewPr snapToGrid="0">
      <p:cViewPr varScale="1">
        <p:scale>
          <a:sx n="93" d="100"/>
          <a:sy n="93" d="100"/>
        </p:scale>
        <p:origin x="90"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l-GR" smtClean="0"/>
              <a:t>Στυλ κύριου τίτλου</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lvl1pPr algn="l">
              <a:defRPr/>
            </a:lvl1pPr>
          </a:lstStyle>
          <a:p>
            <a:fld id="{C9FE9737-35E7-4122-8AE7-8A1545EF86C8}" type="datetimeFigureOut">
              <a:rPr lang="el-GR" smtClean="0"/>
              <a:t>16/6/2015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1B569D2-8F64-49A1-9A9D-E0C3CA6E0C6F}" type="slidenum">
              <a:rPr lang="el-GR" smtClean="0"/>
              <a:t>‹#›</a:t>
            </a:fld>
            <a:endParaRPr lang="el-GR"/>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397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9FE9737-35E7-4122-8AE7-8A1545EF86C8}" type="datetimeFigureOut">
              <a:rPr lang="el-GR" smtClean="0"/>
              <a:t>16/6/2015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1609882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9FE9737-35E7-4122-8AE7-8A1545EF86C8}" type="datetimeFigureOut">
              <a:rPr lang="el-GR" smtClean="0"/>
              <a:t>16/6/2015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1B569D2-8F64-49A1-9A9D-E0C3CA6E0C6F}" type="slidenum">
              <a:rPr lang="el-GR" smtClean="0"/>
              <a:t>‹#›</a:t>
            </a:fld>
            <a:endParaRPr lang="el-GR"/>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3015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9FE9737-35E7-4122-8AE7-8A1545EF86C8}" type="datetimeFigureOut">
              <a:rPr lang="el-GR" smtClean="0"/>
              <a:t>16/6/2015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4021610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9FE9737-35E7-4122-8AE7-8A1545EF86C8}" type="datetimeFigureOut">
              <a:rPr lang="el-GR" smtClean="0"/>
              <a:t>16/6/2015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1B569D2-8F64-49A1-9A9D-E0C3CA6E0C6F}" type="slidenum">
              <a:rPr lang="el-GR" smtClean="0"/>
              <a:t>‹#›</a:t>
            </a:fld>
            <a:endParaRPr lang="el-GR"/>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7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C9FE9737-35E7-4122-8AE7-8A1545EF86C8}" type="datetimeFigureOut">
              <a:rPr lang="el-GR" smtClean="0"/>
              <a:t>16/6/2015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862440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l-GR" smtClean="0"/>
              <a:t>Στυλ υποδείγματος κειμένου</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C9FE9737-35E7-4122-8AE7-8A1545EF86C8}" type="datetimeFigureOut">
              <a:rPr lang="el-GR" smtClean="0"/>
              <a:t>16/6/2015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2018548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C9FE9737-35E7-4122-8AE7-8A1545EF86C8}" type="datetimeFigureOut">
              <a:rPr lang="el-GR" smtClean="0"/>
              <a:t>16/6/2015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3111450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E9737-35E7-4122-8AE7-8A1545EF86C8}" type="datetimeFigureOut">
              <a:rPr lang="el-GR" smtClean="0"/>
              <a:t>16/6/2015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3680525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l-GR" smtClean="0"/>
              <a:t>Στυλ κύριου τίτλου</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9FE9737-35E7-4122-8AE7-8A1545EF86C8}" type="datetimeFigureOut">
              <a:rPr lang="el-GR" smtClean="0"/>
              <a:t>16/6/2015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2080054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9FE9737-35E7-4122-8AE7-8A1545EF86C8}" type="datetimeFigureOut">
              <a:rPr lang="el-GR" smtClean="0"/>
              <a:t>16/6/2015</a:t>
            </a:fld>
            <a:endParaRPr lang="el-G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B569D2-8F64-49A1-9A9D-E0C3CA6E0C6F}" type="slidenum">
              <a:rPr lang="el-GR" smtClean="0"/>
              <a:t>‹#›</a:t>
            </a:fld>
            <a:endParaRPr lang="el-GR"/>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2371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C9FE9737-35E7-4122-8AE7-8A1545EF86C8}" type="datetimeFigureOut">
              <a:rPr lang="el-GR" smtClean="0"/>
              <a:t>16/6/2015</a:t>
            </a:fld>
            <a:endParaRPr lang="el-GR"/>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l-GR"/>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31B569D2-8F64-49A1-9A9D-E0C3CA6E0C6F}" type="slidenum">
              <a:rPr lang="el-GR" smtClean="0"/>
              <a:t>‹#›</a:t>
            </a:fld>
            <a:endParaRPr lang="el-GR"/>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7977808"/>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2.emf"/><Relationship Id="rId4" Type="http://schemas.openxmlformats.org/officeDocument/2006/relationships/package" Target="../embeddings/Microsoft_Word_Document1.docx"/></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3.emf"/><Relationship Id="rId4" Type="http://schemas.openxmlformats.org/officeDocument/2006/relationships/package" Target="../embeddings/Microsoft_Word_Document2.docx"/></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4.emf"/><Relationship Id="rId4" Type="http://schemas.openxmlformats.org/officeDocument/2006/relationships/package" Target="../embeddings/Microsoft_Word_Document3.docx"/></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5.emf"/><Relationship Id="rId4" Type="http://schemas.openxmlformats.org/officeDocument/2006/relationships/package" Target="../embeddings/Microsoft_Word_Document4.docx"/></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n-US" b="1" dirty="0" smtClean="0"/>
              <a:t>Innovation and export performance: do young and old innovative firms differ?</a:t>
            </a:r>
            <a:endParaRPr lang="el-GR" dirty="0"/>
          </a:p>
        </p:txBody>
      </p:sp>
      <p:sp>
        <p:nvSpPr>
          <p:cNvPr id="3" name="Υπότιτλος 2"/>
          <p:cNvSpPr>
            <a:spLocks noGrp="1"/>
          </p:cNvSpPr>
          <p:nvPr>
            <p:ph type="subTitle" idx="1"/>
          </p:nvPr>
        </p:nvSpPr>
        <p:spPr>
          <a:xfrm>
            <a:off x="8610599" y="4960137"/>
            <a:ext cx="3426725" cy="1463040"/>
          </a:xfrm>
        </p:spPr>
        <p:txBody>
          <a:bodyPr>
            <a:normAutofit fontScale="55000" lnSpcReduction="20000"/>
          </a:bodyPr>
          <a:lstStyle/>
          <a:p>
            <a:r>
              <a:rPr lang="en-US" sz="3200" dirty="0" err="1" smtClean="0"/>
              <a:t>Areti</a:t>
            </a:r>
            <a:r>
              <a:rPr lang="en-US" sz="3200" dirty="0" smtClean="0"/>
              <a:t> Gkypali</a:t>
            </a:r>
            <a:r>
              <a:rPr lang="en-US" sz="3200" baseline="30000" dirty="0" smtClean="0"/>
              <a:t>1*</a:t>
            </a:r>
            <a:r>
              <a:rPr lang="en-US" sz="3200" dirty="0" smtClean="0"/>
              <a:t>, </a:t>
            </a:r>
            <a:r>
              <a:rPr lang="en-US" sz="3200" dirty="0" err="1" smtClean="0"/>
              <a:t>Apostolos</a:t>
            </a:r>
            <a:r>
              <a:rPr lang="en-US" sz="3200" dirty="0" smtClean="0"/>
              <a:t> Rafailidis</a:t>
            </a:r>
            <a:r>
              <a:rPr lang="en-US" sz="3200" baseline="30000" dirty="0" smtClean="0"/>
              <a:t>2</a:t>
            </a:r>
            <a:r>
              <a:rPr lang="en-US" sz="3200" dirty="0" smtClean="0"/>
              <a:t>, and Kostas Tsekouras</a:t>
            </a:r>
            <a:r>
              <a:rPr lang="en-US" sz="3200" baseline="30000" dirty="0"/>
              <a:t>1</a:t>
            </a:r>
            <a:endParaRPr lang="en-US" sz="3200" baseline="30000" dirty="0" smtClean="0"/>
          </a:p>
          <a:p>
            <a:r>
              <a:rPr lang="en-US" baseline="30000" dirty="0"/>
              <a:t>1 </a:t>
            </a:r>
            <a:r>
              <a:rPr lang="en-GB" dirty="0"/>
              <a:t>University of </a:t>
            </a:r>
            <a:r>
              <a:rPr lang="en-GB" dirty="0" err="1"/>
              <a:t>Patras</a:t>
            </a:r>
            <a:r>
              <a:rPr lang="en-GB" dirty="0"/>
              <a:t>, Department of </a:t>
            </a:r>
            <a:r>
              <a:rPr lang="en-GB" dirty="0" err="1"/>
              <a:t>EconomicsUniversity</a:t>
            </a:r>
            <a:r>
              <a:rPr lang="en-GB" dirty="0"/>
              <a:t> Campus Rio, 26504, </a:t>
            </a:r>
            <a:r>
              <a:rPr lang="en-GB" dirty="0" err="1"/>
              <a:t>Patras</a:t>
            </a:r>
            <a:r>
              <a:rPr lang="en-GB" dirty="0"/>
              <a:t>, Greece,</a:t>
            </a:r>
            <a:endParaRPr lang="el-GR" dirty="0"/>
          </a:p>
          <a:p>
            <a:r>
              <a:rPr lang="en-US" baseline="30000" dirty="0"/>
              <a:t>2</a:t>
            </a:r>
            <a:r>
              <a:rPr lang="en-GB" dirty="0"/>
              <a:t>Technological Educational Institute of Western Greece, Department of Business Administration </a:t>
            </a:r>
            <a:r>
              <a:rPr lang="en-GB" dirty="0" err="1"/>
              <a:t>Megalou</a:t>
            </a:r>
            <a:r>
              <a:rPr lang="en-GB" dirty="0"/>
              <a:t> </a:t>
            </a:r>
            <a:r>
              <a:rPr lang="en-GB" dirty="0" err="1"/>
              <a:t>Alexandrou</a:t>
            </a:r>
            <a:r>
              <a:rPr lang="en-GB" dirty="0"/>
              <a:t> 1, </a:t>
            </a:r>
            <a:r>
              <a:rPr lang="en-GB" dirty="0" err="1"/>
              <a:t>Koukouli</a:t>
            </a:r>
            <a:r>
              <a:rPr lang="en-GB" dirty="0"/>
              <a:t> 26334, </a:t>
            </a:r>
            <a:r>
              <a:rPr lang="en-GB" dirty="0" err="1" smtClean="0"/>
              <a:t>Patras</a:t>
            </a:r>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1602241520"/>
              </p:ext>
            </p:extLst>
          </p:nvPr>
        </p:nvGraphicFramePr>
        <p:xfrm>
          <a:off x="6823881" y="1"/>
          <a:ext cx="5368119" cy="573206"/>
        </p:xfrm>
        <a:graphic>
          <a:graphicData uri="http://schemas.openxmlformats.org/drawingml/2006/table">
            <a:tbl>
              <a:tblPr firstRow="1" firstCol="1" lastRow="1" lastCol="1" bandRow="1" bandCol="1">
                <a:tableStyleId>{5C22544A-7EE6-4342-B048-85BDC9FD1C3A}</a:tableStyleId>
              </a:tblPr>
              <a:tblGrid>
                <a:gridCol w="1652296"/>
                <a:gridCol w="3715823"/>
              </a:tblGrid>
              <a:tr h="573206">
                <a:tc>
                  <a:txBody>
                    <a:bodyPr/>
                    <a:lstStyle/>
                    <a:p>
                      <a:pPr algn="just"/>
                      <a:endParaRPr lang="el-GR" sz="1000" baseline="30000" dirty="0">
                        <a:effectLst/>
                        <a:latin typeface="Times New Roman" panose="02020603050405020304" pitchFamily="18" charset="0"/>
                        <a:ea typeface="Times New Roman" panose="02020603050405020304" pitchFamily="18" charset="0"/>
                      </a:endParaRPr>
                    </a:p>
                  </a:txBody>
                  <a:tcPr marL="68580" marR="68580" marT="0" marB="0">
                    <a:noFill/>
                  </a:tcPr>
                </a:tc>
                <a:tc>
                  <a:txBody>
                    <a:bodyPr/>
                    <a:lstStyle/>
                    <a:p>
                      <a:r>
                        <a:rPr lang="en-US" sz="700" dirty="0">
                          <a:solidFill>
                            <a:schemeClr val="tx1"/>
                          </a:solidFill>
                          <a:effectLst/>
                        </a:rPr>
                        <a:t>This research has been co-financed by the European Union (European Social Fund - ESF) and Greek national funds through the Operational Program "Education and Lifelong Learning" of the National Strategic Reference Framework (NSRF) - Research Funding Program: ARCHIMEDES III. Investing in knowledge society through the European Social Fund.</a:t>
                      </a:r>
                      <a:endParaRPr lang="el-GR" sz="1000" dirty="0">
                        <a:solidFill>
                          <a:schemeClr val="tx1"/>
                        </a:solidFill>
                        <a:effectLst/>
                        <a:latin typeface="Times New Roman" panose="02020603050405020304" pitchFamily="18" charset="0"/>
                      </a:endParaRPr>
                    </a:p>
                  </a:txBody>
                  <a:tcPr marL="68580" marR="68580" marT="0" marB="0">
                    <a:noFill/>
                  </a:tcPr>
                </a:tc>
              </a:tr>
            </a:tbl>
          </a:graphicData>
        </a:graphic>
      </p:graphicFrame>
      <p:pic>
        <p:nvPicPr>
          <p:cNvPr id="6" name="Picture 3" descr="Logo ΕΠΕΕΔΒΜ-EN-20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21890" y="73960"/>
            <a:ext cx="1543050" cy="411637"/>
          </a:xfrm>
          <a:prstGeom prst="rect">
            <a:avLst/>
          </a:prstGeom>
          <a:noFill/>
          <a:extLst>
            <a:ext uri="{909E8E84-426E-40DD-AFC4-6F175D3DCCD1}">
              <a14:hiddenFill xmlns:a14="http://schemas.microsoft.com/office/drawing/2010/main">
                <a:solidFill>
                  <a:srgbClr val="FFFFFF"/>
                </a:solidFill>
              </a14:hiddenFill>
            </a:ext>
          </a:extLst>
        </p:spPr>
      </p:pic>
      <p:sp>
        <p:nvSpPr>
          <p:cNvPr id="7" name="Ορθογώνιο 6"/>
          <p:cNvSpPr/>
          <p:nvPr/>
        </p:nvSpPr>
        <p:spPr>
          <a:xfrm>
            <a:off x="4831308" y="6211669"/>
            <a:ext cx="7206016" cy="646331"/>
          </a:xfrm>
          <a:prstGeom prst="rect">
            <a:avLst/>
          </a:prstGeom>
        </p:spPr>
        <p:txBody>
          <a:bodyPr wrap="square">
            <a:spAutoFit/>
          </a:bodyPr>
          <a:lstStyle/>
          <a:p>
            <a:endParaRPr lang="en-US" dirty="0"/>
          </a:p>
          <a:p>
            <a:r>
              <a:rPr lang="en-US" dirty="0"/>
              <a:t>R&amp;D MANAGEMENT </a:t>
            </a:r>
            <a:r>
              <a:rPr lang="en-US" dirty="0" smtClean="0"/>
              <a:t>Conference                                   25</a:t>
            </a:r>
            <a:r>
              <a:rPr lang="en-US" baseline="30000" dirty="0" smtClean="0"/>
              <a:t>th</a:t>
            </a:r>
            <a:r>
              <a:rPr lang="en-US" dirty="0" smtClean="0"/>
              <a:t> </a:t>
            </a:r>
            <a:r>
              <a:rPr lang="en-US" dirty="0"/>
              <a:t>of June 2015</a:t>
            </a:r>
            <a:endParaRPr lang="el-GR" dirty="0"/>
          </a:p>
        </p:txBody>
      </p:sp>
    </p:spTree>
    <p:extLst>
      <p:ext uri="{BB962C8B-B14F-4D97-AF65-F5344CB8AC3E}">
        <p14:creationId xmlns:p14="http://schemas.microsoft.com/office/powerpoint/2010/main" val="41588847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Data (2)</a:t>
            </a:r>
            <a:endParaRPr lang="el-GR" dirty="0"/>
          </a:p>
        </p:txBody>
      </p:sp>
      <p:sp>
        <p:nvSpPr>
          <p:cNvPr id="3" name="Θέση περιεχομένου 2"/>
          <p:cNvSpPr>
            <a:spLocks noGrp="1"/>
          </p:cNvSpPr>
          <p:nvPr>
            <p:ph idx="1"/>
          </p:nvPr>
        </p:nvSpPr>
        <p:spPr>
          <a:xfrm>
            <a:off x="838200" y="1418572"/>
            <a:ext cx="10515600" cy="868507"/>
          </a:xfrm>
        </p:spPr>
        <p:txBody>
          <a:bodyPr>
            <a:normAutofit lnSpcReduction="10000"/>
          </a:bodyPr>
          <a:lstStyle/>
          <a:p>
            <a:pPr marL="0" indent="0">
              <a:buNone/>
            </a:pPr>
            <a:endParaRPr lang="en-US" dirty="0" smtClean="0"/>
          </a:p>
          <a:p>
            <a:pPr marL="0" indent="0">
              <a:buNone/>
            </a:pPr>
            <a:r>
              <a:rPr lang="en-US" dirty="0" smtClean="0"/>
              <a:t>A </a:t>
            </a:r>
            <a:r>
              <a:rPr lang="en-US" dirty="0"/>
              <a:t>central issue </a:t>
            </a:r>
            <a:r>
              <a:rPr lang="en-US" dirty="0" smtClean="0"/>
              <a:t>is </a:t>
            </a:r>
            <a:r>
              <a:rPr lang="en-US" dirty="0"/>
              <a:t>the distinction between young and old firms. </a:t>
            </a:r>
            <a:endParaRPr lang="el-GR" dirty="0"/>
          </a:p>
        </p:txBody>
      </p:sp>
      <p:pic>
        <p:nvPicPr>
          <p:cNvPr id="12" name="Εικόνα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657" y="2287079"/>
            <a:ext cx="5714286" cy="4216577"/>
          </a:xfrm>
          <a:prstGeom prst="rect">
            <a:avLst/>
          </a:prstGeom>
        </p:spPr>
      </p:pic>
      <p:sp>
        <p:nvSpPr>
          <p:cNvPr id="13" name="Θέση περιεχομένου 2"/>
          <p:cNvSpPr txBox="1">
            <a:spLocks/>
          </p:cNvSpPr>
          <p:nvPr/>
        </p:nvSpPr>
        <p:spPr>
          <a:xfrm>
            <a:off x="6266329" y="2438638"/>
            <a:ext cx="5087471" cy="40650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t>Sample firms </a:t>
            </a:r>
            <a:r>
              <a:rPr lang="en-GB" dirty="0" smtClean="0"/>
              <a:t>(N=300) </a:t>
            </a:r>
            <a:r>
              <a:rPr lang="en-GB" dirty="0" smtClean="0"/>
              <a:t>exhibiting </a:t>
            </a:r>
            <a:r>
              <a:rPr lang="en-GB" dirty="0"/>
              <a:t>a </a:t>
            </a:r>
            <a:r>
              <a:rPr lang="en-GB" b="1" dirty="0"/>
              <a:t>right skewed </a:t>
            </a:r>
            <a:r>
              <a:rPr lang="en-GB" dirty="0" smtClean="0"/>
              <a:t>distribution.</a:t>
            </a:r>
          </a:p>
          <a:p>
            <a:r>
              <a:rPr lang="en-GB" dirty="0" smtClean="0"/>
              <a:t>Age </a:t>
            </a:r>
            <a:r>
              <a:rPr lang="en-GB" dirty="0"/>
              <a:t>threshold at 15 years, </a:t>
            </a:r>
            <a:r>
              <a:rPr lang="en-GB" dirty="0" smtClean="0"/>
              <a:t>for </a:t>
            </a:r>
            <a:r>
              <a:rPr lang="en-GB" dirty="0"/>
              <a:t>a good degree of representativeness </a:t>
            </a:r>
            <a:r>
              <a:rPr lang="en-GB" dirty="0" smtClean="0"/>
              <a:t>of </a:t>
            </a:r>
            <a:r>
              <a:rPr lang="en-GB" dirty="0"/>
              <a:t>young </a:t>
            </a:r>
            <a:r>
              <a:rPr lang="en-GB" dirty="0" smtClean="0"/>
              <a:t>firms (N</a:t>
            </a:r>
            <a:r>
              <a:rPr lang="en-GB" baseline="-25000" dirty="0" smtClean="0"/>
              <a:t>y</a:t>
            </a:r>
            <a:r>
              <a:rPr lang="en-GB" dirty="0" smtClean="0"/>
              <a:t>=74), </a:t>
            </a:r>
            <a:r>
              <a:rPr lang="en-GB" dirty="0" smtClean="0"/>
              <a:t>without </a:t>
            </a:r>
            <a:r>
              <a:rPr lang="en-GB" dirty="0"/>
              <a:t>increasing </a:t>
            </a:r>
            <a:r>
              <a:rPr lang="en-GB" dirty="0" smtClean="0"/>
              <a:t>age </a:t>
            </a:r>
            <a:r>
              <a:rPr lang="en-GB" dirty="0"/>
              <a:t>threshold too </a:t>
            </a:r>
            <a:r>
              <a:rPr lang="en-GB" dirty="0" smtClean="0"/>
              <a:t>far. </a:t>
            </a:r>
          </a:p>
        </p:txBody>
      </p:sp>
    </p:spTree>
    <p:extLst>
      <p:ext uri="{BB962C8B-B14F-4D97-AF65-F5344CB8AC3E}">
        <p14:creationId xmlns:p14="http://schemas.microsoft.com/office/powerpoint/2010/main" val="981106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Results: Hypothesis 1</a:t>
            </a:r>
            <a:endParaRPr lang="el-GR" dirty="0"/>
          </a:p>
        </p:txBody>
      </p:sp>
      <p:sp>
        <p:nvSpPr>
          <p:cNvPr id="3" name="Θέση περιεχομένου 2"/>
          <p:cNvSpPr>
            <a:spLocks noGrp="1"/>
          </p:cNvSpPr>
          <p:nvPr>
            <p:ph idx="1"/>
          </p:nvPr>
        </p:nvSpPr>
        <p:spPr>
          <a:xfrm>
            <a:off x="6291618" y="1548902"/>
            <a:ext cx="4939352" cy="3882907"/>
          </a:xfrm>
        </p:spPr>
        <p:txBody>
          <a:bodyPr>
            <a:noAutofit/>
          </a:bodyPr>
          <a:lstStyle/>
          <a:p>
            <a:pPr algn="just">
              <a:buClr>
                <a:schemeClr val="accent2">
                  <a:lumMod val="50000"/>
                </a:schemeClr>
              </a:buClr>
              <a:buFont typeface="Arial" panose="020B0604020202020204" pitchFamily="34" charset="0"/>
              <a:buChar char="•"/>
            </a:pPr>
            <a:r>
              <a:rPr lang="en-US" sz="3200" i="1" dirty="0" smtClean="0"/>
              <a:t>Existence </a:t>
            </a:r>
            <a:r>
              <a:rPr lang="en-US" sz="3200" i="1" dirty="0"/>
              <a:t>of a feedback loop </a:t>
            </a:r>
            <a:r>
              <a:rPr lang="en-US" sz="3200" i="1" dirty="0" smtClean="0"/>
              <a:t>between innovation </a:t>
            </a:r>
            <a:r>
              <a:rPr lang="en-US" sz="3200" i="1" dirty="0"/>
              <a:t>and exporting performance </a:t>
            </a:r>
            <a:r>
              <a:rPr lang="en-US" sz="3200" b="1" i="1" dirty="0" smtClean="0"/>
              <a:t>not</a:t>
            </a:r>
            <a:r>
              <a:rPr lang="en-US" sz="3200" i="1" dirty="0" smtClean="0"/>
              <a:t> </a:t>
            </a:r>
            <a:r>
              <a:rPr lang="en-US" sz="3200" i="1" dirty="0"/>
              <a:t>confirmed</a:t>
            </a:r>
            <a:r>
              <a:rPr lang="en-US" sz="3200" i="1" dirty="0" smtClean="0"/>
              <a:t>.</a:t>
            </a:r>
          </a:p>
          <a:p>
            <a:pPr algn="just">
              <a:buClr>
                <a:schemeClr val="accent2">
                  <a:lumMod val="50000"/>
                </a:schemeClr>
              </a:buClr>
              <a:buFont typeface="Arial" panose="020B0604020202020204" pitchFamily="34" charset="0"/>
              <a:buChar char="•"/>
            </a:pPr>
            <a:endParaRPr lang="en-US" sz="3200" i="1" dirty="0"/>
          </a:p>
          <a:p>
            <a:pPr algn="just">
              <a:buClr>
                <a:schemeClr val="accent2">
                  <a:lumMod val="50000"/>
                </a:schemeClr>
              </a:buClr>
              <a:buFont typeface="Arial" panose="020B0604020202020204" pitchFamily="34" charset="0"/>
              <a:buChar char="•"/>
            </a:pPr>
            <a:r>
              <a:rPr lang="en-US" sz="3200" dirty="0" smtClean="0"/>
              <a:t>Self Selection Hypothesis (SSH) </a:t>
            </a:r>
            <a:r>
              <a:rPr lang="en-US" sz="3200" dirty="0" smtClean="0"/>
              <a:t>supported </a:t>
            </a:r>
            <a:r>
              <a:rPr lang="en-US" sz="3200" dirty="0" smtClean="0"/>
              <a:t>by empirical results </a:t>
            </a:r>
            <a:endParaRPr lang="el-GR" sz="3200" dirty="0"/>
          </a:p>
        </p:txBody>
      </p:sp>
      <p:graphicFrame>
        <p:nvGraphicFramePr>
          <p:cNvPr id="6" name="Αντικείμενο 5"/>
          <p:cNvGraphicFramePr>
            <a:graphicFrameLocks noChangeAspect="1"/>
          </p:cNvGraphicFramePr>
          <p:nvPr>
            <p:extLst>
              <p:ext uri="{D42A27DB-BD31-4B8C-83A1-F6EECF244321}">
                <p14:modId xmlns:p14="http://schemas.microsoft.com/office/powerpoint/2010/main" val="2087756780"/>
              </p:ext>
            </p:extLst>
          </p:nvPr>
        </p:nvGraphicFramePr>
        <p:xfrm>
          <a:off x="1065213" y="1555750"/>
          <a:ext cx="8910637" cy="5172075"/>
        </p:xfrm>
        <a:graphic>
          <a:graphicData uri="http://schemas.openxmlformats.org/presentationml/2006/ole">
            <mc:AlternateContent xmlns:mc="http://schemas.openxmlformats.org/markup-compatibility/2006">
              <mc:Choice xmlns:v="urn:schemas-microsoft-com:vml" Requires="v">
                <p:oleObj spid="_x0000_s12308" name="Έγγραφο" r:id="rId4" imgW="11121049" imgH="6439978" progId="Word.Document.12">
                  <p:embed/>
                </p:oleObj>
              </mc:Choice>
              <mc:Fallback>
                <p:oleObj name="Έγγραφο" r:id="rId4" imgW="11121049" imgH="6439978" progId="Word.Document.12">
                  <p:embed/>
                  <p:pic>
                    <p:nvPicPr>
                      <p:cNvPr id="0" name=""/>
                      <p:cNvPicPr/>
                      <p:nvPr/>
                    </p:nvPicPr>
                    <p:blipFill>
                      <a:blip r:embed="rId5"/>
                      <a:stretch>
                        <a:fillRect/>
                      </a:stretch>
                    </p:blipFill>
                    <p:spPr>
                      <a:xfrm>
                        <a:off x="1065213" y="1555750"/>
                        <a:ext cx="8910637" cy="5172075"/>
                      </a:xfrm>
                      <a:prstGeom prst="rect">
                        <a:avLst/>
                      </a:prstGeom>
                    </p:spPr>
                  </p:pic>
                </p:oleObj>
              </mc:Fallback>
            </mc:AlternateContent>
          </a:graphicData>
        </a:graphic>
      </p:graphicFrame>
    </p:spTree>
    <p:extLst>
      <p:ext uri="{BB962C8B-B14F-4D97-AF65-F5344CB8AC3E}">
        <p14:creationId xmlns:p14="http://schemas.microsoft.com/office/powerpoint/2010/main" val="1619316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Results: Hypothesis 2 (1)</a:t>
            </a:r>
            <a:endParaRPr lang="el-GR" dirty="0"/>
          </a:p>
        </p:txBody>
      </p:sp>
      <p:sp>
        <p:nvSpPr>
          <p:cNvPr id="3" name="Θέση περιεχομένου 2"/>
          <p:cNvSpPr>
            <a:spLocks noGrp="1"/>
          </p:cNvSpPr>
          <p:nvPr>
            <p:ph idx="1"/>
          </p:nvPr>
        </p:nvSpPr>
        <p:spPr>
          <a:xfrm>
            <a:off x="156604" y="4316379"/>
            <a:ext cx="11327192" cy="2374711"/>
          </a:xfrm>
        </p:spPr>
        <p:txBody>
          <a:bodyPr>
            <a:normAutofit/>
          </a:bodyPr>
          <a:lstStyle/>
          <a:p>
            <a:pPr algn="just"/>
            <a:r>
              <a:rPr lang="en-US" sz="2400" dirty="0" smtClean="0"/>
              <a:t>Does </a:t>
            </a:r>
            <a:r>
              <a:rPr lang="en-US" sz="2400" dirty="0"/>
              <a:t>firm age </a:t>
            </a:r>
            <a:r>
              <a:rPr lang="en-US" sz="2400" dirty="0" smtClean="0"/>
              <a:t>moderate </a:t>
            </a:r>
            <a:r>
              <a:rPr lang="en-US" sz="2400" dirty="0"/>
              <a:t>the export-innovation </a:t>
            </a:r>
            <a:r>
              <a:rPr lang="en-US" sz="2400" dirty="0" smtClean="0"/>
              <a:t>nexus?</a:t>
            </a:r>
          </a:p>
          <a:p>
            <a:pPr algn="just"/>
            <a:r>
              <a:rPr lang="en-US" sz="2400" dirty="0" smtClean="0"/>
              <a:t>Multi-group </a:t>
            </a:r>
            <a:r>
              <a:rPr lang="en-US" sz="2400" dirty="0"/>
              <a:t>analysis allows for testing for cross-group invariance by comparing two nested models: (1) a baseline model wherein no constraints were specified thus, across groups </a:t>
            </a:r>
            <a:r>
              <a:rPr lang="en-US" sz="2400" i="1" dirty="0"/>
              <a:t>all</a:t>
            </a:r>
            <a:r>
              <a:rPr lang="en-US" sz="2400" dirty="0"/>
              <a:t> structural parameters differ, and (2) a second model where critical structural parameters were constrained to be invariant between the two groups. Comparison </a:t>
            </a:r>
            <a:r>
              <a:rPr lang="en-US" sz="2400" dirty="0" smtClean="0"/>
              <a:t>by a </a:t>
            </a:r>
            <a:r>
              <a:rPr lang="en-US" sz="2400" b="1" dirty="0"/>
              <a:t>Wald test </a:t>
            </a:r>
            <a:r>
              <a:rPr lang="en-US" sz="2400" dirty="0"/>
              <a:t>imposing equality restrictions in structural parameters</a:t>
            </a:r>
            <a:r>
              <a:rPr lang="en-US" sz="2400" dirty="0" smtClean="0"/>
              <a:t>.</a:t>
            </a:r>
            <a:endParaRPr lang="el-GR" sz="2400" dirty="0"/>
          </a:p>
        </p:txBody>
      </p:sp>
      <p:graphicFrame>
        <p:nvGraphicFramePr>
          <p:cNvPr id="5" name="Αντικείμενο 4"/>
          <p:cNvGraphicFramePr>
            <a:graphicFrameLocks noChangeAspect="1"/>
          </p:cNvGraphicFramePr>
          <p:nvPr>
            <p:extLst>
              <p:ext uri="{D42A27DB-BD31-4B8C-83A1-F6EECF244321}">
                <p14:modId xmlns:p14="http://schemas.microsoft.com/office/powerpoint/2010/main" val="2312471016"/>
              </p:ext>
            </p:extLst>
          </p:nvPr>
        </p:nvGraphicFramePr>
        <p:xfrm>
          <a:off x="2612657" y="1828800"/>
          <a:ext cx="6415087" cy="2784143"/>
        </p:xfrm>
        <a:graphic>
          <a:graphicData uri="http://schemas.openxmlformats.org/presentationml/2006/ole">
            <mc:AlternateContent xmlns:mc="http://schemas.openxmlformats.org/markup-compatibility/2006">
              <mc:Choice xmlns:v="urn:schemas-microsoft-com:vml" Requires="v">
                <p:oleObj spid="_x0000_s13331" name="Έγγραφο" r:id="rId4" imgW="8791243" imgH="2137194" progId="Word.Document.12">
                  <p:embed/>
                </p:oleObj>
              </mc:Choice>
              <mc:Fallback>
                <p:oleObj name="Έγγραφο" r:id="rId4" imgW="8791243" imgH="2137194" progId="Word.Document.12">
                  <p:embed/>
                  <p:pic>
                    <p:nvPicPr>
                      <p:cNvPr id="0" name=""/>
                      <p:cNvPicPr/>
                      <p:nvPr/>
                    </p:nvPicPr>
                    <p:blipFill>
                      <a:blip r:embed="rId5"/>
                      <a:stretch>
                        <a:fillRect/>
                      </a:stretch>
                    </p:blipFill>
                    <p:spPr>
                      <a:xfrm>
                        <a:off x="2612657" y="1828800"/>
                        <a:ext cx="6415087" cy="2784143"/>
                      </a:xfrm>
                      <a:prstGeom prst="rect">
                        <a:avLst/>
                      </a:prstGeom>
                    </p:spPr>
                  </p:pic>
                </p:oleObj>
              </mc:Fallback>
            </mc:AlternateContent>
          </a:graphicData>
        </a:graphic>
      </p:graphicFrame>
    </p:spTree>
    <p:extLst>
      <p:ext uri="{BB962C8B-B14F-4D97-AF65-F5344CB8AC3E}">
        <p14:creationId xmlns:p14="http://schemas.microsoft.com/office/powerpoint/2010/main" val="27554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Results: Hypothesis 2 (2)</a:t>
            </a:r>
            <a:endParaRPr lang="el-GR" dirty="0"/>
          </a:p>
        </p:txBody>
      </p:sp>
      <p:sp>
        <p:nvSpPr>
          <p:cNvPr id="3" name="Θέση περιεχομένου 2"/>
          <p:cNvSpPr>
            <a:spLocks noGrp="1"/>
          </p:cNvSpPr>
          <p:nvPr>
            <p:ph idx="1"/>
          </p:nvPr>
        </p:nvSpPr>
        <p:spPr>
          <a:xfrm>
            <a:off x="7670042" y="2084832"/>
            <a:ext cx="4299045" cy="4486275"/>
          </a:xfrm>
        </p:spPr>
        <p:txBody>
          <a:bodyPr>
            <a:normAutofit/>
          </a:bodyPr>
          <a:lstStyle/>
          <a:p>
            <a:pPr marL="0" indent="0">
              <a:buNone/>
            </a:pPr>
            <a:r>
              <a:rPr lang="en-US" sz="3000" dirty="0" smtClean="0"/>
              <a:t>For young </a:t>
            </a:r>
            <a:r>
              <a:rPr lang="en-US" sz="3000" dirty="0"/>
              <a:t>Greek Manufacturing R&amp;D active firms empirical evidence supports the Learning by Exporting Hypothesis (LEH) while for old firms, the Self Selection Hypothesis (SSH) is confirmed. </a:t>
            </a:r>
            <a:endParaRPr lang="el-GR" sz="3000" dirty="0"/>
          </a:p>
          <a:p>
            <a:endParaRPr lang="el-GR" dirty="0"/>
          </a:p>
        </p:txBody>
      </p:sp>
      <p:graphicFrame>
        <p:nvGraphicFramePr>
          <p:cNvPr id="5" name="Θέση περιεχομένου 26"/>
          <p:cNvGraphicFramePr>
            <a:graphicFrameLocks noChangeAspect="1"/>
          </p:cNvGraphicFramePr>
          <p:nvPr>
            <p:extLst>
              <p:ext uri="{D42A27DB-BD31-4B8C-83A1-F6EECF244321}">
                <p14:modId xmlns:p14="http://schemas.microsoft.com/office/powerpoint/2010/main" val="2724453018"/>
              </p:ext>
            </p:extLst>
          </p:nvPr>
        </p:nvGraphicFramePr>
        <p:xfrm>
          <a:off x="1024128" y="2202381"/>
          <a:ext cx="6482687" cy="3841750"/>
        </p:xfrm>
        <a:graphic>
          <a:graphicData uri="http://schemas.openxmlformats.org/presentationml/2006/ole">
            <mc:AlternateContent xmlns:mc="http://schemas.openxmlformats.org/markup-compatibility/2006">
              <mc:Choice xmlns:v="urn:schemas-microsoft-com:vml" Requires="v">
                <p:oleObj spid="_x0000_s14352" name="Έγγραφο" r:id="rId4" imgW="9567005" imgH="3841990" progId="Word.Document.12">
                  <p:embed/>
                </p:oleObj>
              </mc:Choice>
              <mc:Fallback>
                <p:oleObj name="Έγγραφο" r:id="rId4" imgW="9567005" imgH="3841990" progId="Word.Document.12">
                  <p:embed/>
                  <p:pic>
                    <p:nvPicPr>
                      <p:cNvPr id="0" name=""/>
                      <p:cNvPicPr/>
                      <p:nvPr/>
                    </p:nvPicPr>
                    <p:blipFill>
                      <a:blip r:embed="rId5"/>
                      <a:stretch>
                        <a:fillRect/>
                      </a:stretch>
                    </p:blipFill>
                    <p:spPr>
                      <a:xfrm>
                        <a:off x="1024128" y="2202381"/>
                        <a:ext cx="6482687" cy="3841750"/>
                      </a:xfrm>
                      <a:prstGeom prst="rect">
                        <a:avLst/>
                      </a:prstGeom>
                    </p:spPr>
                  </p:pic>
                </p:oleObj>
              </mc:Fallback>
            </mc:AlternateContent>
          </a:graphicData>
        </a:graphic>
      </p:graphicFrame>
    </p:spTree>
    <p:extLst>
      <p:ext uri="{BB962C8B-B14F-4D97-AF65-F5344CB8AC3E}">
        <p14:creationId xmlns:p14="http://schemas.microsoft.com/office/powerpoint/2010/main" val="3468335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Results: Hypothesis 3</a:t>
            </a:r>
            <a:endParaRPr lang="el-GR" dirty="0"/>
          </a:p>
        </p:txBody>
      </p:sp>
      <p:sp>
        <p:nvSpPr>
          <p:cNvPr id="3" name="Θέση περιεχομένου 2"/>
          <p:cNvSpPr>
            <a:spLocks noGrp="1"/>
          </p:cNvSpPr>
          <p:nvPr>
            <p:ph idx="1"/>
          </p:nvPr>
        </p:nvSpPr>
        <p:spPr>
          <a:xfrm>
            <a:off x="1024128" y="3971498"/>
            <a:ext cx="9720071" cy="2142699"/>
          </a:xfrm>
        </p:spPr>
        <p:txBody>
          <a:bodyPr/>
          <a:lstStyle/>
          <a:p>
            <a:r>
              <a:rPr lang="en-US" sz="2800" dirty="0"/>
              <a:t>In both groups, there is a statistically significant indirect influence of R&amp;D capital on export performance, suggesting that the existence of an augmented knowledge base, reinforces the firms’ competencies and capabilities required to succeed in foreign market penetration. </a:t>
            </a:r>
            <a:endParaRPr lang="el-GR" sz="2800" dirty="0"/>
          </a:p>
          <a:p>
            <a:endParaRPr lang="el-GR" dirty="0"/>
          </a:p>
        </p:txBody>
      </p:sp>
      <p:graphicFrame>
        <p:nvGraphicFramePr>
          <p:cNvPr id="6" name="Αντικείμενο 5"/>
          <p:cNvGraphicFramePr>
            <a:graphicFrameLocks noChangeAspect="1"/>
          </p:cNvGraphicFramePr>
          <p:nvPr>
            <p:extLst>
              <p:ext uri="{D42A27DB-BD31-4B8C-83A1-F6EECF244321}">
                <p14:modId xmlns:p14="http://schemas.microsoft.com/office/powerpoint/2010/main" val="1664298753"/>
              </p:ext>
            </p:extLst>
          </p:nvPr>
        </p:nvGraphicFramePr>
        <p:xfrm>
          <a:off x="600075" y="2292350"/>
          <a:ext cx="10277475" cy="1828800"/>
        </p:xfrm>
        <a:graphic>
          <a:graphicData uri="http://schemas.openxmlformats.org/presentationml/2006/ole">
            <mc:AlternateContent xmlns:mc="http://schemas.openxmlformats.org/markup-compatibility/2006">
              <mc:Choice xmlns:v="urn:schemas-microsoft-com:vml" Requires="v">
                <p:oleObj spid="_x0000_s10252" name="Έγγραφο" r:id="rId4" imgW="10402551" imgH="1854320" progId="Word.Document.12">
                  <p:embed/>
                </p:oleObj>
              </mc:Choice>
              <mc:Fallback>
                <p:oleObj name="Έγγραφο" r:id="rId4" imgW="10402551" imgH="1854320" progId="Word.Document.12">
                  <p:embed/>
                  <p:pic>
                    <p:nvPicPr>
                      <p:cNvPr id="0" name=""/>
                      <p:cNvPicPr/>
                      <p:nvPr/>
                    </p:nvPicPr>
                    <p:blipFill>
                      <a:blip r:embed="rId5"/>
                      <a:stretch>
                        <a:fillRect/>
                      </a:stretch>
                    </p:blipFill>
                    <p:spPr>
                      <a:xfrm>
                        <a:off x="600075" y="2292350"/>
                        <a:ext cx="10277475" cy="1828800"/>
                      </a:xfrm>
                      <a:prstGeom prst="rect">
                        <a:avLst/>
                      </a:prstGeom>
                    </p:spPr>
                  </p:pic>
                </p:oleObj>
              </mc:Fallback>
            </mc:AlternateContent>
          </a:graphicData>
        </a:graphic>
      </p:graphicFrame>
    </p:spTree>
    <p:extLst>
      <p:ext uri="{BB962C8B-B14F-4D97-AF65-F5344CB8AC3E}">
        <p14:creationId xmlns:p14="http://schemas.microsoft.com/office/powerpoint/2010/main" val="3607108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24127" y="667103"/>
            <a:ext cx="9720072" cy="1499616"/>
          </a:xfrm>
        </p:spPr>
        <p:txBody>
          <a:bodyPr/>
          <a:lstStyle/>
          <a:p>
            <a:r>
              <a:rPr lang="en-US" dirty="0" smtClean="0"/>
              <a:t>Overall….</a:t>
            </a:r>
            <a:endParaRPr lang="el-GR" dirty="0"/>
          </a:p>
        </p:txBody>
      </p:sp>
      <p:sp>
        <p:nvSpPr>
          <p:cNvPr id="3" name="Θέση περιεχομένου 2"/>
          <p:cNvSpPr>
            <a:spLocks noGrp="1"/>
          </p:cNvSpPr>
          <p:nvPr>
            <p:ph idx="1"/>
          </p:nvPr>
        </p:nvSpPr>
        <p:spPr>
          <a:xfrm>
            <a:off x="1024127" y="1958452"/>
            <a:ext cx="9720071" cy="4183039"/>
          </a:xfrm>
        </p:spPr>
        <p:txBody>
          <a:bodyPr>
            <a:noAutofit/>
          </a:bodyPr>
          <a:lstStyle/>
          <a:p>
            <a:pPr>
              <a:buClr>
                <a:schemeClr val="accent2">
                  <a:lumMod val="50000"/>
                </a:schemeClr>
              </a:buClr>
              <a:buFont typeface="Arial" panose="020B0604020202020204" pitchFamily="34" charset="0"/>
              <a:buChar char="•"/>
            </a:pPr>
            <a:r>
              <a:rPr lang="en-US" sz="2400" dirty="0" smtClean="0"/>
              <a:t> Empirical results do not corroborate a two way causality in the export-innovation nexus for the full sample of Greek R&amp;D active Manufacturing firms.</a:t>
            </a:r>
            <a:endParaRPr lang="en-US" sz="2400" dirty="0"/>
          </a:p>
          <a:p>
            <a:pPr>
              <a:buClr>
                <a:schemeClr val="accent2">
                  <a:lumMod val="50000"/>
                </a:schemeClr>
              </a:buClr>
              <a:buFont typeface="Arial" panose="020B0604020202020204" pitchFamily="34" charset="0"/>
              <a:buChar char="•"/>
            </a:pPr>
            <a:r>
              <a:rPr lang="en-US" sz="2400" dirty="0" smtClean="0"/>
              <a:t>Firms’ life cycle stage is hypothesized to convey the underlying heterogeneity due to different production possibility sets, strategic orientation etc. Hence we investigated the moderating role of firm age in order to reveal potentially differential patterns with respect to export-innovation performance relationship. </a:t>
            </a:r>
          </a:p>
          <a:p>
            <a:pPr>
              <a:buClr>
                <a:schemeClr val="accent2">
                  <a:lumMod val="50000"/>
                </a:schemeClr>
              </a:buClr>
              <a:buFont typeface="Arial" panose="020B0604020202020204" pitchFamily="34" charset="0"/>
              <a:buChar char="•"/>
            </a:pPr>
            <a:r>
              <a:rPr lang="en-US" sz="2400" dirty="0" smtClean="0"/>
              <a:t>The direction of causality implied by the Learning by Exporting Hypothesis (LEH) is driving the Young Firms’ group while the Self Selection Hypothesis is supported by estimation results for the Old firms’ group. </a:t>
            </a:r>
          </a:p>
          <a:p>
            <a:pPr>
              <a:buClr>
                <a:schemeClr val="accent2">
                  <a:lumMod val="50000"/>
                </a:schemeClr>
              </a:buClr>
              <a:buFont typeface="Arial" panose="020B0604020202020204" pitchFamily="34" charset="0"/>
              <a:buChar char="•"/>
            </a:pPr>
            <a:r>
              <a:rPr lang="en-US" sz="2400" dirty="0" smtClean="0"/>
              <a:t>R&amp;D capital is a strong link for the relationship between innovation and export performance for both group of firms.</a:t>
            </a:r>
            <a:endParaRPr lang="el-GR" sz="2400" dirty="0"/>
          </a:p>
        </p:txBody>
      </p:sp>
    </p:spTree>
    <p:extLst>
      <p:ext uri="{BB962C8B-B14F-4D97-AF65-F5344CB8AC3E}">
        <p14:creationId xmlns:p14="http://schemas.microsoft.com/office/powerpoint/2010/main" val="41552411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marL="0" indent="0">
              <a:buNone/>
            </a:pPr>
            <a:endParaRPr lang="en-US" dirty="0"/>
          </a:p>
          <a:p>
            <a:pPr marL="0" indent="0" algn="ctr">
              <a:buNone/>
            </a:pPr>
            <a:r>
              <a:rPr lang="en-US" sz="4800" dirty="0" smtClean="0"/>
              <a:t>THANK YOU FOR YOUR ATTENTION!!!!!!</a:t>
            </a:r>
            <a:endParaRPr lang="el-GR" sz="4800" dirty="0"/>
          </a:p>
        </p:txBody>
      </p:sp>
    </p:spTree>
    <p:extLst>
      <p:ext uri="{BB962C8B-B14F-4D97-AF65-F5344CB8AC3E}">
        <p14:creationId xmlns:p14="http://schemas.microsoft.com/office/powerpoint/2010/main" val="2364718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Agenda</a:t>
            </a:r>
            <a:endParaRPr lang="el-GR" dirty="0"/>
          </a:p>
        </p:txBody>
      </p:sp>
      <p:sp>
        <p:nvSpPr>
          <p:cNvPr id="3" name="Θέση περιεχομένου 2"/>
          <p:cNvSpPr>
            <a:spLocks noGrp="1"/>
          </p:cNvSpPr>
          <p:nvPr>
            <p:ph idx="1"/>
          </p:nvPr>
        </p:nvSpPr>
        <p:spPr/>
        <p:txBody>
          <a:bodyPr>
            <a:normAutofit/>
          </a:bodyPr>
          <a:lstStyle/>
          <a:p>
            <a:r>
              <a:rPr lang="en-US" dirty="0" smtClean="0"/>
              <a:t>Motivation</a:t>
            </a:r>
          </a:p>
          <a:p>
            <a:r>
              <a:rPr lang="en-US" dirty="0" smtClean="0"/>
              <a:t>Theoretical Considerations</a:t>
            </a:r>
          </a:p>
          <a:p>
            <a:r>
              <a:rPr lang="en-US" dirty="0" smtClean="0"/>
              <a:t>Hypotheses</a:t>
            </a:r>
          </a:p>
          <a:p>
            <a:r>
              <a:rPr lang="en-US" dirty="0" smtClean="0"/>
              <a:t>Data &amp; Method </a:t>
            </a:r>
          </a:p>
          <a:p>
            <a:r>
              <a:rPr lang="en-US" dirty="0" smtClean="0"/>
              <a:t>Results &amp; Discussion</a:t>
            </a:r>
          </a:p>
          <a:p>
            <a:r>
              <a:rPr lang="en-US" dirty="0" smtClean="0"/>
              <a:t>Conclusions</a:t>
            </a:r>
          </a:p>
          <a:p>
            <a:r>
              <a:rPr lang="en-US" dirty="0" smtClean="0"/>
              <a:t>Limitations and future research directions</a:t>
            </a:r>
          </a:p>
        </p:txBody>
      </p:sp>
    </p:spTree>
    <p:extLst>
      <p:ext uri="{BB962C8B-B14F-4D97-AF65-F5344CB8AC3E}">
        <p14:creationId xmlns:p14="http://schemas.microsoft.com/office/powerpoint/2010/main" val="1056315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Motivation</a:t>
            </a:r>
            <a:endParaRPr lang="el-GR" dirty="0"/>
          </a:p>
        </p:txBody>
      </p:sp>
      <p:sp>
        <p:nvSpPr>
          <p:cNvPr id="3168" name="Ορθογώνιο 3167"/>
          <p:cNvSpPr/>
          <p:nvPr/>
        </p:nvSpPr>
        <p:spPr>
          <a:xfrm>
            <a:off x="1083734" y="2122488"/>
            <a:ext cx="3096154" cy="18457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Export Performance</a:t>
            </a:r>
            <a:endParaRPr lang="el-GR" sz="2800" dirty="0">
              <a:solidFill>
                <a:schemeClr val="tx1"/>
              </a:solidFill>
            </a:endParaRPr>
          </a:p>
        </p:txBody>
      </p:sp>
      <p:sp>
        <p:nvSpPr>
          <p:cNvPr id="163" name="Ορθογώνιο 162"/>
          <p:cNvSpPr/>
          <p:nvPr/>
        </p:nvSpPr>
        <p:spPr>
          <a:xfrm>
            <a:off x="8043334" y="2135718"/>
            <a:ext cx="3096154" cy="18457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Innovation</a:t>
            </a:r>
          </a:p>
          <a:p>
            <a:pPr algn="ctr"/>
            <a:r>
              <a:rPr lang="en-US" sz="2800" dirty="0" smtClean="0">
                <a:solidFill>
                  <a:schemeClr val="tx1"/>
                </a:solidFill>
              </a:rPr>
              <a:t>Performance</a:t>
            </a:r>
            <a:endParaRPr lang="el-GR" sz="2800" dirty="0">
              <a:solidFill>
                <a:schemeClr val="tx1"/>
              </a:solidFill>
            </a:endParaRPr>
          </a:p>
        </p:txBody>
      </p:sp>
      <p:pic>
        <p:nvPicPr>
          <p:cNvPr id="3171" name="Εικόνα 3170"/>
          <p:cNvPicPr>
            <a:picLocks noChangeAspect="1"/>
          </p:cNvPicPr>
          <p:nvPr/>
        </p:nvPicPr>
        <p:blipFill>
          <a:blip r:embed="rId2"/>
          <a:stretch>
            <a:fillRect/>
          </a:stretch>
        </p:blipFill>
        <p:spPr>
          <a:xfrm>
            <a:off x="2810933" y="1558693"/>
            <a:ext cx="6745501" cy="624880"/>
          </a:xfrm>
          <a:prstGeom prst="rect">
            <a:avLst/>
          </a:prstGeom>
        </p:spPr>
      </p:pic>
      <p:pic>
        <p:nvPicPr>
          <p:cNvPr id="3172" name="Εικόνα 3171"/>
          <p:cNvPicPr>
            <a:picLocks noChangeAspect="1"/>
          </p:cNvPicPr>
          <p:nvPr/>
        </p:nvPicPr>
        <p:blipFill>
          <a:blip r:embed="rId3"/>
          <a:stretch>
            <a:fillRect/>
          </a:stretch>
        </p:blipFill>
        <p:spPr>
          <a:xfrm>
            <a:off x="2631810" y="3981452"/>
            <a:ext cx="6924623" cy="530720"/>
          </a:xfrm>
          <a:prstGeom prst="rect">
            <a:avLst/>
          </a:prstGeom>
        </p:spPr>
      </p:pic>
      <p:sp>
        <p:nvSpPr>
          <p:cNvPr id="3174" name="TextBox 3173"/>
          <p:cNvSpPr txBox="1"/>
          <p:nvPr/>
        </p:nvSpPr>
        <p:spPr>
          <a:xfrm>
            <a:off x="4357768" y="1796693"/>
            <a:ext cx="660400" cy="400110"/>
          </a:xfrm>
          <a:prstGeom prst="rect">
            <a:avLst/>
          </a:prstGeom>
          <a:noFill/>
        </p:spPr>
        <p:txBody>
          <a:bodyPr wrap="square" rtlCol="0">
            <a:spAutoFit/>
          </a:bodyPr>
          <a:lstStyle/>
          <a:p>
            <a:r>
              <a:rPr lang="en-US" sz="2000" dirty="0" smtClean="0"/>
              <a:t>SSH</a:t>
            </a:r>
            <a:endParaRPr lang="el-GR" sz="2000" dirty="0"/>
          </a:p>
        </p:txBody>
      </p:sp>
      <p:sp>
        <p:nvSpPr>
          <p:cNvPr id="170" name="TextBox 169"/>
          <p:cNvSpPr txBox="1"/>
          <p:nvPr/>
        </p:nvSpPr>
        <p:spPr>
          <a:xfrm>
            <a:off x="4357768" y="3860181"/>
            <a:ext cx="660400" cy="400110"/>
          </a:xfrm>
          <a:prstGeom prst="rect">
            <a:avLst/>
          </a:prstGeom>
          <a:noFill/>
        </p:spPr>
        <p:txBody>
          <a:bodyPr wrap="square" rtlCol="0">
            <a:spAutoFit/>
          </a:bodyPr>
          <a:lstStyle/>
          <a:p>
            <a:r>
              <a:rPr lang="en-US" sz="2000" dirty="0" smtClean="0"/>
              <a:t>LEH</a:t>
            </a:r>
            <a:endParaRPr lang="el-GR" sz="2000" dirty="0"/>
          </a:p>
        </p:txBody>
      </p:sp>
      <p:sp>
        <p:nvSpPr>
          <p:cNvPr id="3175" name="Ορθογώνιο 3174"/>
          <p:cNvSpPr/>
          <p:nvPr/>
        </p:nvSpPr>
        <p:spPr>
          <a:xfrm>
            <a:off x="5104077" y="2492377"/>
            <a:ext cx="2015067" cy="7493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solidFill>
                  <a:schemeClr val="tx1"/>
                </a:solidFill>
              </a:rPr>
              <a:t>Firm Life Cycle</a:t>
            </a:r>
            <a:endParaRPr lang="el-GR" sz="2200" dirty="0">
              <a:solidFill>
                <a:schemeClr val="tx1"/>
              </a:solidFill>
            </a:endParaRPr>
          </a:p>
        </p:txBody>
      </p:sp>
      <p:pic>
        <p:nvPicPr>
          <p:cNvPr id="3178" name="Εικόνα 3177"/>
          <p:cNvPicPr>
            <a:picLocks noChangeAspect="1"/>
          </p:cNvPicPr>
          <p:nvPr/>
        </p:nvPicPr>
        <p:blipFill>
          <a:blip r:embed="rId4"/>
          <a:stretch>
            <a:fillRect/>
          </a:stretch>
        </p:blipFill>
        <p:spPr>
          <a:xfrm>
            <a:off x="5999875" y="1537344"/>
            <a:ext cx="129226" cy="920698"/>
          </a:xfrm>
          <a:prstGeom prst="rect">
            <a:avLst/>
          </a:prstGeom>
        </p:spPr>
      </p:pic>
      <p:pic>
        <p:nvPicPr>
          <p:cNvPr id="3179" name="Εικόνα 3178"/>
          <p:cNvPicPr>
            <a:picLocks noChangeAspect="1"/>
          </p:cNvPicPr>
          <p:nvPr/>
        </p:nvPicPr>
        <p:blipFill>
          <a:blip r:embed="rId5"/>
          <a:stretch>
            <a:fillRect/>
          </a:stretch>
        </p:blipFill>
        <p:spPr>
          <a:xfrm>
            <a:off x="5946640" y="3276014"/>
            <a:ext cx="147481" cy="1155600"/>
          </a:xfrm>
          <a:prstGeom prst="rect">
            <a:avLst/>
          </a:prstGeom>
        </p:spPr>
      </p:pic>
    </p:spTree>
    <p:extLst>
      <p:ext uri="{BB962C8B-B14F-4D97-AF65-F5344CB8AC3E}">
        <p14:creationId xmlns:p14="http://schemas.microsoft.com/office/powerpoint/2010/main" val="2583770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17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7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17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7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17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1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8" grpId="0" animBg="1"/>
      <p:bldP spid="163" grpId="0" animBg="1"/>
      <p:bldP spid="3174" grpId="0"/>
      <p:bldP spid="170" grpId="0"/>
      <p:bldP spid="317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Theoretical Considerations</a:t>
            </a:r>
            <a:endParaRPr lang="el-GR" dirty="0"/>
          </a:p>
        </p:txBody>
      </p:sp>
      <p:sp>
        <p:nvSpPr>
          <p:cNvPr id="3" name="Θέση περιεχομένου 2"/>
          <p:cNvSpPr>
            <a:spLocks noGrp="1"/>
          </p:cNvSpPr>
          <p:nvPr>
            <p:ph idx="1"/>
          </p:nvPr>
        </p:nvSpPr>
        <p:spPr>
          <a:xfrm>
            <a:off x="838200" y="1825625"/>
            <a:ext cx="10515600" cy="4795308"/>
          </a:xfrm>
        </p:spPr>
        <p:txBody>
          <a:bodyPr>
            <a:normAutofit fontScale="92500"/>
          </a:bodyPr>
          <a:lstStyle/>
          <a:p>
            <a:pPr algn="just"/>
            <a:r>
              <a:rPr lang="en-US" dirty="0"/>
              <a:t>T</a:t>
            </a:r>
            <a:r>
              <a:rPr lang="en-US" dirty="0" smtClean="0"/>
              <a:t>he Self Selection Hypothesis (Wagner, 2007; SSH) and the Learning by Exporting Hypothesis (</a:t>
            </a:r>
            <a:r>
              <a:rPr lang="en-US" dirty="0" err="1" smtClean="0"/>
              <a:t>Clerides</a:t>
            </a:r>
            <a:r>
              <a:rPr lang="en-US" dirty="0" smtClean="0"/>
              <a:t> et al., 1998; LEH) claim different causality direction for the export-innovation nexus.</a:t>
            </a:r>
          </a:p>
          <a:p>
            <a:pPr algn="just"/>
            <a:endParaRPr lang="en-US" dirty="0"/>
          </a:p>
          <a:p>
            <a:pPr algn="just"/>
            <a:r>
              <a:rPr lang="en-US" dirty="0" err="1" smtClean="0"/>
              <a:t>Constantini</a:t>
            </a:r>
            <a:r>
              <a:rPr lang="en-US" dirty="0" smtClean="0"/>
              <a:t> and Melitz (2008) devised a theoretical framework where they accounted for the existence of </a:t>
            </a:r>
            <a:r>
              <a:rPr lang="en-US" b="1" dirty="0" err="1" smtClean="0"/>
              <a:t>endogeneity</a:t>
            </a:r>
            <a:r>
              <a:rPr lang="en-US" dirty="0" smtClean="0"/>
              <a:t> </a:t>
            </a:r>
            <a:r>
              <a:rPr lang="en-US" dirty="0" smtClean="0">
                <a:solidFill>
                  <a:srgbClr val="FF0000"/>
                </a:solidFill>
              </a:rPr>
              <a:t>between (in?)</a:t>
            </a:r>
            <a:r>
              <a:rPr lang="en-US" dirty="0" smtClean="0"/>
              <a:t> this relationship. However, it is implicitly assumed that (</a:t>
            </a:r>
            <a:r>
              <a:rPr lang="en-US" dirty="0" err="1"/>
              <a:t>i</a:t>
            </a:r>
            <a:r>
              <a:rPr lang="en-US" dirty="0"/>
              <a:t>) the differential gains of </a:t>
            </a:r>
            <a:r>
              <a:rPr lang="en-US" dirty="0" smtClean="0"/>
              <a:t>innovation activities </a:t>
            </a:r>
            <a:r>
              <a:rPr lang="en-US" dirty="0"/>
              <a:t>are symmetrically distributed among innovators and (ii) export orientation is solely dependent on the productive performance gains induced by R&amp;D activities. </a:t>
            </a:r>
            <a:endParaRPr lang="en-US" dirty="0" smtClean="0"/>
          </a:p>
          <a:p>
            <a:pPr marL="0" indent="0" algn="just">
              <a:buNone/>
            </a:pPr>
            <a:endParaRPr lang="en-US" dirty="0" smtClean="0"/>
          </a:p>
          <a:p>
            <a:pPr algn="just"/>
            <a:r>
              <a:rPr lang="en-US" dirty="0" smtClean="0"/>
              <a:t>Firms </a:t>
            </a:r>
            <a:r>
              <a:rPr lang="en-US" dirty="0"/>
              <a:t>face different production possibilities sets, strategic priorities and constraints </a:t>
            </a:r>
            <a:r>
              <a:rPr lang="en-US" b="1" dirty="0"/>
              <a:t>depending on the stage of their life cycle</a:t>
            </a:r>
            <a:r>
              <a:rPr lang="en-US" dirty="0"/>
              <a:t>. </a:t>
            </a:r>
            <a:endParaRPr lang="en-US" dirty="0" smtClean="0"/>
          </a:p>
          <a:p>
            <a:pPr algn="just"/>
            <a:endParaRPr lang="en-US" dirty="0" smtClean="0"/>
          </a:p>
          <a:p>
            <a:pPr algn="just"/>
            <a:r>
              <a:rPr lang="en-US" b="1" dirty="0" smtClean="0"/>
              <a:t>R&amp;D capital </a:t>
            </a:r>
            <a:r>
              <a:rPr lang="en-US" dirty="0" smtClean="0"/>
              <a:t>is considered an input in the innovation process (</a:t>
            </a:r>
            <a:r>
              <a:rPr lang="en-US" dirty="0" err="1" smtClean="0"/>
              <a:t>Crepon</a:t>
            </a:r>
            <a:r>
              <a:rPr lang="en-US" dirty="0" smtClean="0"/>
              <a:t> et al., 1998) but it may also affect export performance (Harris and Moffat, 2011)</a:t>
            </a:r>
          </a:p>
          <a:p>
            <a:pPr algn="just"/>
            <a:endParaRPr lang="en-US" dirty="0"/>
          </a:p>
          <a:p>
            <a:pPr algn="just"/>
            <a:endParaRPr lang="en-US" dirty="0"/>
          </a:p>
        </p:txBody>
      </p:sp>
    </p:spTree>
    <p:extLst>
      <p:ext uri="{BB962C8B-B14F-4D97-AF65-F5344CB8AC3E}">
        <p14:creationId xmlns:p14="http://schemas.microsoft.com/office/powerpoint/2010/main" val="4073817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Hypotheses</a:t>
            </a:r>
            <a:endParaRPr lang="el-GR" dirty="0"/>
          </a:p>
        </p:txBody>
      </p:sp>
      <p:sp>
        <p:nvSpPr>
          <p:cNvPr id="3" name="Θέση περιεχομένου 2"/>
          <p:cNvSpPr>
            <a:spLocks noGrp="1"/>
          </p:cNvSpPr>
          <p:nvPr>
            <p:ph idx="1"/>
          </p:nvPr>
        </p:nvSpPr>
        <p:spPr>
          <a:xfrm>
            <a:off x="8178800" y="1303866"/>
            <a:ext cx="3810000" cy="5554133"/>
          </a:xfrm>
        </p:spPr>
        <p:txBody>
          <a:bodyPr>
            <a:normAutofit/>
          </a:bodyPr>
          <a:lstStyle/>
          <a:p>
            <a:r>
              <a:rPr lang="en-US" sz="2400" b="1" dirty="0"/>
              <a:t>H</a:t>
            </a:r>
            <a:r>
              <a:rPr lang="en-US" sz="2400" b="1" baseline="-25000" dirty="0"/>
              <a:t>1</a:t>
            </a:r>
            <a:r>
              <a:rPr lang="en-US" sz="2400" dirty="0"/>
              <a:t>:  Firms’ export and innovation performance present an endogenous two-way relationship </a:t>
            </a:r>
            <a:endParaRPr lang="el-GR" sz="2400" dirty="0"/>
          </a:p>
          <a:p>
            <a:r>
              <a:rPr lang="en-US" sz="2400" b="1" dirty="0" smtClean="0"/>
              <a:t>H</a:t>
            </a:r>
            <a:r>
              <a:rPr lang="en-US" sz="2400" b="1" baseline="-25000" dirty="0" smtClean="0"/>
              <a:t>2</a:t>
            </a:r>
            <a:r>
              <a:rPr lang="en-US" sz="2400" dirty="0"/>
              <a:t>: The endogenous relationship between innovation and export performance is moderated by firm’s age</a:t>
            </a:r>
            <a:endParaRPr lang="el-GR" sz="2400" dirty="0"/>
          </a:p>
          <a:p>
            <a:r>
              <a:rPr lang="en-US" sz="2400" b="1" dirty="0" smtClean="0"/>
              <a:t>H</a:t>
            </a:r>
            <a:r>
              <a:rPr lang="en-US" sz="2400" b="1" baseline="-25000" dirty="0" smtClean="0"/>
              <a:t>3</a:t>
            </a:r>
            <a:r>
              <a:rPr lang="en-US" sz="2400" dirty="0"/>
              <a:t>: Firm’s </a:t>
            </a:r>
            <a:r>
              <a:rPr lang="en-US" sz="2400" dirty="0" smtClean="0"/>
              <a:t>R&amp;D capital </a:t>
            </a:r>
            <a:r>
              <a:rPr lang="en-US" sz="2400" dirty="0"/>
              <a:t>indirectly and distinctively determines export performance in young and old firms</a:t>
            </a:r>
            <a:endParaRPr lang="el-GR" sz="2400" dirty="0"/>
          </a:p>
          <a:p>
            <a:endParaRPr lang="el-GR" dirty="0"/>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3839768161"/>
              </p:ext>
            </p:extLst>
          </p:nvPr>
        </p:nvGraphicFramePr>
        <p:xfrm>
          <a:off x="0" y="1602846"/>
          <a:ext cx="8652933" cy="4588933"/>
        </p:xfrm>
        <a:graphic>
          <a:graphicData uri="http://schemas.openxmlformats.org/presentationml/2006/ole">
            <mc:AlternateContent xmlns:mc="http://schemas.openxmlformats.org/markup-compatibility/2006">
              <mc:Choice xmlns:v="urn:schemas-microsoft-com:vml" Requires="v">
                <p:oleObj spid="_x0000_s5153" name="Visio" r:id="rId3" imgW="7874133" imgH="4373177" progId="Visio.Drawing.11">
                  <p:embed/>
                </p:oleObj>
              </mc:Choice>
              <mc:Fallback>
                <p:oleObj name="Visio" r:id="rId3" imgW="7874133" imgH="4373177" progId="Visio.Drawing.11">
                  <p:embed/>
                  <p:pic>
                    <p:nvPicPr>
                      <p:cNvPr id="0" name=""/>
                      <p:cNvPicPr>
                        <a:picLocks noChangeAspect="1" noChangeArrowheads="1"/>
                      </p:cNvPicPr>
                      <p:nvPr/>
                    </p:nvPicPr>
                    <p:blipFill>
                      <a:blip r:embed="rId4"/>
                      <a:srcRect/>
                      <a:stretch>
                        <a:fillRect/>
                      </a:stretch>
                    </p:blipFill>
                    <p:spPr bwMode="auto">
                      <a:xfrm>
                        <a:off x="0" y="1602846"/>
                        <a:ext cx="8652933" cy="4588933"/>
                      </a:xfrm>
                      <a:prstGeom prst="rect">
                        <a:avLst/>
                      </a:prstGeom>
                      <a:noFill/>
                    </p:spPr>
                  </p:pic>
                </p:oleObj>
              </mc:Fallback>
            </mc:AlternateContent>
          </a:graphicData>
        </a:graphic>
      </p:graphicFrame>
    </p:spTree>
    <p:extLst>
      <p:ext uri="{BB962C8B-B14F-4D97-AF65-F5344CB8AC3E}">
        <p14:creationId xmlns:p14="http://schemas.microsoft.com/office/powerpoint/2010/main" val="2589091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smtClean="0"/>
              <a:t>Coping with </a:t>
            </a:r>
            <a:r>
              <a:rPr lang="en-US" dirty="0" err="1" smtClean="0"/>
              <a:t>endogeneity</a:t>
            </a:r>
            <a:r>
              <a:rPr lang="en-US" dirty="0" smtClean="0"/>
              <a:t> and heterogeneity: Multi-group analysis</a:t>
            </a:r>
            <a:endParaRPr lang="el-GR" i="1" dirty="0"/>
          </a:p>
        </p:txBody>
      </p:sp>
      <p:sp>
        <p:nvSpPr>
          <p:cNvPr id="3" name="Θέση περιεχομένου 2"/>
          <p:cNvSpPr>
            <a:spLocks noGrp="1"/>
          </p:cNvSpPr>
          <p:nvPr>
            <p:ph idx="1"/>
          </p:nvPr>
        </p:nvSpPr>
        <p:spPr/>
        <p:txBody>
          <a:bodyPr>
            <a:normAutofit/>
          </a:bodyPr>
          <a:lstStyle/>
          <a:p>
            <a:pPr marL="0" indent="0" algn="just">
              <a:buNone/>
            </a:pPr>
            <a:r>
              <a:rPr lang="en-US" sz="4000" dirty="0" smtClean="0"/>
              <a:t>The structural </a:t>
            </a:r>
            <a:r>
              <a:rPr lang="en-US" sz="4000" dirty="0"/>
              <a:t>relationships </a:t>
            </a:r>
            <a:r>
              <a:rPr lang="en-US" sz="4000" dirty="0" smtClean="0"/>
              <a:t>are </a:t>
            </a:r>
            <a:r>
              <a:rPr lang="en-US" sz="4000" dirty="0"/>
              <a:t>quite </a:t>
            </a:r>
            <a:r>
              <a:rPr lang="en-US" sz="4000" b="1" dirty="0"/>
              <a:t>complex</a:t>
            </a:r>
            <a:r>
              <a:rPr lang="en-US" sz="4000" dirty="0"/>
              <a:t> and an appropriate methodology needs to be </a:t>
            </a:r>
            <a:r>
              <a:rPr lang="en-US" sz="4000" dirty="0" smtClean="0"/>
              <a:t>employed. </a:t>
            </a:r>
            <a:r>
              <a:rPr lang="en-US" sz="4000" b="1" dirty="0" smtClean="0"/>
              <a:t>Multi-group </a:t>
            </a:r>
            <a:r>
              <a:rPr lang="en-US" sz="4000" b="1" dirty="0"/>
              <a:t>analysis </a:t>
            </a:r>
            <a:r>
              <a:rPr lang="en-US" sz="4000" dirty="0"/>
              <a:t>is </a:t>
            </a:r>
            <a:r>
              <a:rPr lang="en-US" sz="4000" dirty="0" smtClean="0"/>
              <a:t>adopted in order to address </a:t>
            </a:r>
            <a:r>
              <a:rPr lang="en-US" sz="4000" dirty="0"/>
              <a:t>simultaneous relationships and non-recursive models </a:t>
            </a:r>
            <a:r>
              <a:rPr lang="en-US" sz="4000" dirty="0" smtClean="0"/>
              <a:t>as well as control </a:t>
            </a:r>
            <a:r>
              <a:rPr lang="en-US" sz="4000" dirty="0"/>
              <a:t>for firm level heterogeneity. </a:t>
            </a:r>
            <a:endParaRPr lang="en-US" dirty="0" smtClean="0"/>
          </a:p>
        </p:txBody>
      </p:sp>
    </p:spTree>
    <p:extLst>
      <p:ext uri="{BB962C8B-B14F-4D97-AF65-F5344CB8AC3E}">
        <p14:creationId xmlns:p14="http://schemas.microsoft.com/office/powerpoint/2010/main" val="4048939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Why </a:t>
            </a:r>
            <a:r>
              <a:rPr lang="en-US" dirty="0" err="1" smtClean="0"/>
              <a:t>mutli</a:t>
            </a:r>
            <a:r>
              <a:rPr lang="en-US" dirty="0" smtClean="0"/>
              <a:t>-group modelling?</a:t>
            </a:r>
            <a:endParaRPr lang="el-GR" dirty="0"/>
          </a:p>
        </p:txBody>
      </p:sp>
      <p:sp>
        <p:nvSpPr>
          <p:cNvPr id="3" name="Θέση περιεχομένου 2"/>
          <p:cNvSpPr>
            <a:spLocks noGrp="1"/>
          </p:cNvSpPr>
          <p:nvPr>
            <p:ph idx="1"/>
          </p:nvPr>
        </p:nvSpPr>
        <p:spPr>
          <a:xfrm>
            <a:off x="1024128" y="1774209"/>
            <a:ext cx="9720071" cy="4535151"/>
          </a:xfrm>
        </p:spPr>
        <p:txBody>
          <a:bodyPr>
            <a:normAutofit/>
          </a:bodyPr>
          <a:lstStyle/>
          <a:p>
            <a:pPr marL="0" indent="0">
              <a:buNone/>
            </a:pPr>
            <a:r>
              <a:rPr lang="en-US" sz="2800" dirty="0"/>
              <a:t>A threefold advantage of the adopted approach is that it allowed us to investigate </a:t>
            </a:r>
            <a:endParaRPr lang="en-US" sz="2800" dirty="0" smtClean="0"/>
          </a:p>
          <a:p>
            <a:pPr marL="571500" indent="-571500">
              <a:buClr>
                <a:schemeClr val="accent2">
                  <a:lumMod val="50000"/>
                </a:schemeClr>
              </a:buClr>
              <a:buFont typeface="+mj-lt"/>
              <a:buAutoNum type="romanLcPeriod"/>
            </a:pPr>
            <a:r>
              <a:rPr lang="en-US" sz="2800" dirty="0" smtClean="0"/>
              <a:t> </a:t>
            </a:r>
            <a:r>
              <a:rPr lang="en-US" sz="2800" dirty="0"/>
              <a:t>the existence </a:t>
            </a:r>
            <a:r>
              <a:rPr lang="en-US" sz="2800" dirty="0" smtClean="0"/>
              <a:t>of </a:t>
            </a:r>
            <a:r>
              <a:rPr lang="en-US" sz="2800" dirty="0" smtClean="0">
                <a:solidFill>
                  <a:srgbClr val="FF0000"/>
                </a:solidFill>
              </a:rPr>
              <a:t>a</a:t>
            </a:r>
            <a:r>
              <a:rPr lang="en-US" sz="2800" b="1" dirty="0" smtClean="0"/>
              <a:t> </a:t>
            </a:r>
            <a:r>
              <a:rPr lang="en-US" sz="2800" b="1" dirty="0"/>
              <a:t>feedback loop </a:t>
            </a:r>
            <a:r>
              <a:rPr lang="en-US" sz="2800" dirty="0"/>
              <a:t>in the relationship between innovation and export performance, </a:t>
            </a:r>
            <a:endParaRPr lang="en-US" sz="2800" dirty="0" smtClean="0"/>
          </a:p>
          <a:p>
            <a:pPr marL="571500" indent="-571500">
              <a:buClr>
                <a:schemeClr val="accent2">
                  <a:lumMod val="50000"/>
                </a:schemeClr>
              </a:buClr>
              <a:buFont typeface="+mj-lt"/>
              <a:buAutoNum type="romanLcPeriod"/>
            </a:pPr>
            <a:r>
              <a:rPr lang="en-US" sz="2800" dirty="0" smtClean="0"/>
              <a:t>the </a:t>
            </a:r>
            <a:r>
              <a:rPr lang="en-US" sz="2800" b="1" dirty="0"/>
              <a:t>moderating effect </a:t>
            </a:r>
            <a:r>
              <a:rPr lang="en-US" sz="2800" dirty="0"/>
              <a:t>of firm </a:t>
            </a:r>
            <a:r>
              <a:rPr lang="en-US" sz="2800" dirty="0" smtClean="0"/>
              <a:t>age</a:t>
            </a:r>
            <a:r>
              <a:rPr lang="en-US" sz="2800" dirty="0" smtClean="0">
                <a:solidFill>
                  <a:srgbClr val="FF0000"/>
                </a:solidFill>
              </a:rPr>
              <a:t>,</a:t>
            </a:r>
            <a:r>
              <a:rPr lang="en-US" sz="2800" dirty="0" smtClean="0"/>
              <a:t> </a:t>
            </a:r>
            <a:r>
              <a:rPr lang="en-US" sz="2800" dirty="0"/>
              <a:t>not only with respect to a key variable </a:t>
            </a:r>
            <a:r>
              <a:rPr lang="en-US" sz="2800" dirty="0" smtClean="0"/>
              <a:t>but </a:t>
            </a:r>
            <a:r>
              <a:rPr lang="en-US" sz="2800" dirty="0" smtClean="0">
                <a:solidFill>
                  <a:srgbClr val="FF0000"/>
                </a:solidFill>
              </a:rPr>
              <a:t>also</a:t>
            </a:r>
            <a:r>
              <a:rPr lang="en-US" sz="2800" dirty="0" smtClean="0"/>
              <a:t> </a:t>
            </a:r>
            <a:r>
              <a:rPr lang="en-US" sz="2800" dirty="0"/>
              <a:t>with respect to the overall model specification and </a:t>
            </a:r>
            <a:r>
              <a:rPr lang="en-US" sz="2800" dirty="0" smtClean="0"/>
              <a:t>which </a:t>
            </a:r>
            <a:r>
              <a:rPr lang="en-US" sz="2800" dirty="0"/>
              <a:t>enables the examination of whether different groups behave similarly (</a:t>
            </a:r>
            <a:r>
              <a:rPr lang="en-US" sz="2800" dirty="0" err="1"/>
              <a:t>Hayduk</a:t>
            </a:r>
            <a:r>
              <a:rPr lang="en-US" sz="2800" dirty="0"/>
              <a:t>, 1987</a:t>
            </a:r>
            <a:r>
              <a:rPr lang="en-US" sz="2800" dirty="0" smtClean="0"/>
              <a:t>), </a:t>
            </a:r>
          </a:p>
          <a:p>
            <a:pPr marL="571500" indent="-571500">
              <a:buClr>
                <a:schemeClr val="accent2">
                  <a:lumMod val="50000"/>
                </a:schemeClr>
              </a:buClr>
              <a:buFont typeface="+mj-lt"/>
              <a:buAutoNum type="romanLcPeriod"/>
            </a:pPr>
            <a:r>
              <a:rPr lang="en-US" sz="2800" dirty="0" smtClean="0"/>
              <a:t>the </a:t>
            </a:r>
            <a:r>
              <a:rPr lang="en-US" sz="2800" b="1" dirty="0"/>
              <a:t>indirect effect of </a:t>
            </a:r>
            <a:r>
              <a:rPr lang="en-US" sz="2800" dirty="0" smtClean="0"/>
              <a:t>firms’ </a:t>
            </a:r>
            <a:r>
              <a:rPr lang="en-US" sz="2800" dirty="0"/>
              <a:t>R&amp;D capital on export performance through its direct influence on innovation performance</a:t>
            </a:r>
            <a:r>
              <a:rPr lang="en-US" sz="2800" dirty="0" smtClean="0"/>
              <a:t>.</a:t>
            </a:r>
          </a:p>
          <a:p>
            <a:pPr marL="571500" indent="-571500">
              <a:buFont typeface="+mj-lt"/>
              <a:buAutoNum type="romanLcPeriod"/>
            </a:pPr>
            <a:endParaRPr lang="en-US" dirty="0"/>
          </a:p>
          <a:p>
            <a:pPr marL="0" indent="0">
              <a:buNone/>
            </a:pPr>
            <a:endParaRPr lang="el-GR" dirty="0"/>
          </a:p>
          <a:p>
            <a:endParaRPr lang="el-GR" dirty="0"/>
          </a:p>
        </p:txBody>
      </p:sp>
      <p:sp>
        <p:nvSpPr>
          <p:cNvPr id="7" name="Rectangle 5"/>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951633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The model put differently…</a:t>
            </a:r>
            <a:endParaRPr lang="el-GR" dirty="0"/>
          </a:p>
        </p:txBody>
      </p:sp>
      <p:sp>
        <p:nvSpPr>
          <p:cNvPr id="3" name="Θέση περιεχομένου 2"/>
          <p:cNvSpPr>
            <a:spLocks noGrp="1"/>
          </p:cNvSpPr>
          <p:nvPr>
            <p:ph idx="1"/>
          </p:nvPr>
        </p:nvSpPr>
        <p:spPr>
          <a:xfrm>
            <a:off x="5513294" y="1825625"/>
            <a:ext cx="5840505" cy="3230469"/>
          </a:xfrm>
        </p:spPr>
        <p:txBody>
          <a:bodyPr>
            <a:normAutofit lnSpcReduction="10000"/>
          </a:bodyPr>
          <a:lstStyle/>
          <a:p>
            <a:pPr algn="just"/>
            <a:r>
              <a:rPr lang="en-US" sz="2800" dirty="0"/>
              <a:t>The non-recursive system of equations </a:t>
            </a:r>
            <a:r>
              <a:rPr lang="en-US" sz="2800" dirty="0" smtClean="0"/>
              <a:t>is fitted </a:t>
            </a:r>
            <a:r>
              <a:rPr lang="en-US" sz="2800" dirty="0"/>
              <a:t>by the robust </a:t>
            </a:r>
            <a:r>
              <a:rPr lang="en-US" sz="2800" dirty="0" smtClean="0"/>
              <a:t>full information maximum </a:t>
            </a:r>
            <a:r>
              <a:rPr lang="en-US" sz="2800" dirty="0"/>
              <a:t>likelihood (MLR) estimator for continuous variables, accounting for missing data, </a:t>
            </a:r>
            <a:r>
              <a:rPr lang="en-US" sz="2800" dirty="0" err="1"/>
              <a:t>heteroskedasticity</a:t>
            </a:r>
            <a:r>
              <a:rPr lang="en-US" sz="2800" dirty="0"/>
              <a:t> and non-normality. </a:t>
            </a:r>
            <a:endParaRPr lang="en-US" sz="2800" dirty="0" smtClean="0"/>
          </a:p>
          <a:p>
            <a:pPr algn="just"/>
            <a:r>
              <a:rPr lang="en-US" sz="2800" dirty="0" smtClean="0"/>
              <a:t>Standard </a:t>
            </a:r>
            <a:r>
              <a:rPr lang="en-US" sz="2800" dirty="0"/>
              <a:t>errors are computed using the Huber-White sandwich estimator. </a:t>
            </a:r>
            <a:endParaRPr lang="el-GR" sz="2800" dirty="0"/>
          </a:p>
          <a:p>
            <a:pPr marL="0" indent="0">
              <a:buNone/>
            </a:pPr>
            <a:endParaRPr lang="el-GR" dirty="0"/>
          </a:p>
        </p:txBody>
      </p:sp>
      <p:sp>
        <p:nvSpPr>
          <p:cNvPr id="6"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pSp>
        <p:nvGrpSpPr>
          <p:cNvPr id="11" name="Ομάδα 10"/>
          <p:cNvGrpSpPr/>
          <p:nvPr/>
        </p:nvGrpSpPr>
        <p:grpSpPr>
          <a:xfrm>
            <a:off x="490538" y="2055813"/>
            <a:ext cx="4895196" cy="2071873"/>
            <a:chOff x="406776" y="1921903"/>
            <a:chExt cx="4895196" cy="2071873"/>
          </a:xfrm>
        </p:grpSpPr>
        <p:graphicFrame>
          <p:nvGraphicFramePr>
            <p:cNvPr id="4" name="Αντικείμενο 3"/>
            <p:cNvGraphicFramePr>
              <a:graphicFrameLocks noChangeAspect="1"/>
            </p:cNvGraphicFramePr>
            <p:nvPr>
              <p:extLst>
                <p:ext uri="{D42A27DB-BD31-4B8C-83A1-F6EECF244321}">
                  <p14:modId xmlns:p14="http://schemas.microsoft.com/office/powerpoint/2010/main" val="3398715139"/>
                </p:ext>
              </p:extLst>
            </p:nvPr>
          </p:nvGraphicFramePr>
          <p:xfrm>
            <a:off x="422651" y="2890278"/>
            <a:ext cx="4252912" cy="742950"/>
          </p:xfrm>
          <a:graphic>
            <a:graphicData uri="http://schemas.openxmlformats.org/presentationml/2006/ole">
              <mc:AlternateContent xmlns:mc="http://schemas.openxmlformats.org/markup-compatibility/2006">
                <mc:Choice xmlns:v="urn:schemas-microsoft-com:vml" Requires="v">
                  <p:oleObj spid="_x0000_s7228" name="Equation" r:id="rId3" imgW="1663560" imgH="241200" progId="Equation.DSMT4">
                    <p:embed/>
                  </p:oleObj>
                </mc:Choice>
                <mc:Fallback>
                  <p:oleObj name="Equation" r:id="rId3" imgW="1663560" imgH="241200" progId="Equation.DSMT4">
                    <p:embed/>
                    <p:pic>
                      <p:nvPicPr>
                        <p:cNvPr id="0" name="Object 2"/>
                        <p:cNvPicPr>
                          <a:picLocks noChangeAspect="1" noChangeArrowheads="1"/>
                        </p:cNvPicPr>
                        <p:nvPr/>
                      </p:nvPicPr>
                      <p:blipFill>
                        <a:blip r:embed="rId4"/>
                        <a:srcRect/>
                        <a:stretch>
                          <a:fillRect/>
                        </a:stretch>
                      </p:blipFill>
                      <p:spPr bwMode="auto">
                        <a:xfrm>
                          <a:off x="422651" y="2890278"/>
                          <a:ext cx="4252912" cy="742950"/>
                        </a:xfrm>
                        <a:prstGeom prst="rect">
                          <a:avLst/>
                        </a:prstGeom>
                        <a:noFill/>
                      </p:spPr>
                    </p:pic>
                  </p:oleObj>
                </mc:Fallback>
              </mc:AlternateContent>
            </a:graphicData>
          </a:graphic>
        </p:graphicFrame>
        <p:graphicFrame>
          <p:nvGraphicFramePr>
            <p:cNvPr id="5" name="Αντικείμενο 4"/>
            <p:cNvGraphicFramePr>
              <a:graphicFrameLocks noChangeAspect="1"/>
            </p:cNvGraphicFramePr>
            <p:nvPr>
              <p:extLst>
                <p:ext uri="{D42A27DB-BD31-4B8C-83A1-F6EECF244321}">
                  <p14:modId xmlns:p14="http://schemas.microsoft.com/office/powerpoint/2010/main" val="3272052450"/>
                </p:ext>
              </p:extLst>
            </p:nvPr>
          </p:nvGraphicFramePr>
          <p:xfrm>
            <a:off x="406776" y="2299728"/>
            <a:ext cx="4287837" cy="590550"/>
          </p:xfrm>
          <a:graphic>
            <a:graphicData uri="http://schemas.openxmlformats.org/presentationml/2006/ole">
              <mc:AlternateContent xmlns:mc="http://schemas.openxmlformats.org/markup-compatibility/2006">
                <mc:Choice xmlns:v="urn:schemas-microsoft-com:vml" Requires="v">
                  <p:oleObj spid="_x0000_s7229" name="Equation" r:id="rId5" imgW="1790640" imgH="241200" progId="Equation.DSMT4">
                    <p:embed/>
                  </p:oleObj>
                </mc:Choice>
                <mc:Fallback>
                  <p:oleObj name="Equation" r:id="rId5" imgW="1790640" imgH="241200" progId="Equation.DSMT4">
                    <p:embed/>
                    <p:pic>
                      <p:nvPicPr>
                        <p:cNvPr id="0" name="Object 1"/>
                        <p:cNvPicPr>
                          <a:picLocks noChangeAspect="1" noChangeArrowheads="1"/>
                        </p:cNvPicPr>
                        <p:nvPr/>
                      </p:nvPicPr>
                      <p:blipFill>
                        <a:blip r:embed="rId6"/>
                        <a:srcRect/>
                        <a:stretch>
                          <a:fillRect/>
                        </a:stretch>
                      </p:blipFill>
                      <p:spPr bwMode="auto">
                        <a:xfrm>
                          <a:off x="406776" y="2299728"/>
                          <a:ext cx="4287837" cy="590550"/>
                        </a:xfrm>
                        <a:prstGeom prst="rect">
                          <a:avLst/>
                        </a:prstGeom>
                        <a:noFill/>
                      </p:spPr>
                    </p:pic>
                  </p:oleObj>
                </mc:Fallback>
              </mc:AlternateContent>
            </a:graphicData>
          </a:graphic>
        </p:graphicFrame>
        <p:sp>
          <p:nvSpPr>
            <p:cNvPr id="10" name="Δεξιό άγκιστρο 9"/>
            <p:cNvSpPr/>
            <p:nvPr/>
          </p:nvSpPr>
          <p:spPr>
            <a:xfrm>
              <a:off x="4952347" y="1921903"/>
              <a:ext cx="349625" cy="207187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spTree>
    <p:extLst>
      <p:ext uri="{BB962C8B-B14F-4D97-AF65-F5344CB8AC3E}">
        <p14:creationId xmlns:p14="http://schemas.microsoft.com/office/powerpoint/2010/main" val="24163676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Data (1)</a:t>
            </a:r>
            <a:endParaRPr lang="el-GR" dirty="0"/>
          </a:p>
        </p:txBody>
      </p:sp>
      <p:sp>
        <p:nvSpPr>
          <p:cNvPr id="3" name="Θέση περιεχομένου 2"/>
          <p:cNvSpPr>
            <a:spLocks noGrp="1"/>
          </p:cNvSpPr>
          <p:nvPr>
            <p:ph idx="1"/>
          </p:nvPr>
        </p:nvSpPr>
        <p:spPr>
          <a:xfrm>
            <a:off x="838200" y="1825624"/>
            <a:ext cx="10515600" cy="4655857"/>
          </a:xfrm>
        </p:spPr>
        <p:txBody>
          <a:bodyPr>
            <a:normAutofit/>
          </a:bodyPr>
          <a:lstStyle/>
          <a:p>
            <a:pPr marL="177800" indent="-177800" algn="just">
              <a:buNone/>
            </a:pPr>
            <a:r>
              <a:rPr lang="en-US" sz="2800" dirty="0"/>
              <a:t>This research concerns Greek Manufacturing firms which all share a common attribute; that of presenting R&amp;D activities either continuously or occasionally during the period 2001-2010. </a:t>
            </a:r>
          </a:p>
          <a:p>
            <a:pPr marL="177800" indent="-177800" algn="just">
              <a:buNone/>
            </a:pPr>
            <a:r>
              <a:rPr lang="en-US" sz="2800" dirty="0"/>
              <a:t>The information employed in the present paper is the output of matching three different information sources:</a:t>
            </a:r>
          </a:p>
          <a:p>
            <a:pPr marL="450850" indent="-273050" algn="just"/>
            <a:r>
              <a:rPr lang="en-US" sz="2800" dirty="0"/>
              <a:t>GRD firms general and financial information through published financial accounts</a:t>
            </a:r>
          </a:p>
          <a:p>
            <a:pPr marL="450850" indent="-273050" algn="just"/>
            <a:r>
              <a:rPr lang="en-US" sz="2800" dirty="0"/>
              <a:t>GRD firms survey with unique information on R&amp;D and exports </a:t>
            </a:r>
          </a:p>
          <a:p>
            <a:pPr marL="450850" indent="-273050" algn="just"/>
            <a:r>
              <a:rPr lang="en-US" sz="2800" dirty="0"/>
              <a:t>GRD firms knowledge stock construction via perpetual inventory method </a:t>
            </a:r>
            <a:endParaRPr lang="el-GR" sz="2800" dirty="0"/>
          </a:p>
        </p:txBody>
      </p:sp>
    </p:spTree>
    <p:extLst>
      <p:ext uri="{BB962C8B-B14F-4D97-AF65-F5344CB8AC3E}">
        <p14:creationId xmlns:p14="http://schemas.microsoft.com/office/powerpoint/2010/main" val="14157853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Ολοκλήρωμα">
  <a:themeElements>
    <a:clrScheme name="Ολοκλήρωμα">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Ολοκλήρωμα">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Ολοκλήρωμα">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586</TotalTime>
  <Words>994</Words>
  <Application>Microsoft Office PowerPoint</Application>
  <PresentationFormat>Widescreen</PresentationFormat>
  <Paragraphs>74</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16</vt:i4>
      </vt:variant>
    </vt:vector>
  </HeadingPairs>
  <TitlesOfParts>
    <vt:vector size="26" baseType="lpstr">
      <vt:lpstr>Arial</vt:lpstr>
      <vt:lpstr>Calibri</vt:lpstr>
      <vt:lpstr>Times New Roman</vt:lpstr>
      <vt:lpstr>Tw Cen MT</vt:lpstr>
      <vt:lpstr>Tw Cen MT Condensed</vt:lpstr>
      <vt:lpstr>Wingdings 3</vt:lpstr>
      <vt:lpstr>Ολοκλήρωμα</vt:lpstr>
      <vt:lpstr>Visio</vt:lpstr>
      <vt:lpstr>Equation</vt:lpstr>
      <vt:lpstr>Έγγραφο</vt:lpstr>
      <vt:lpstr>Innovation and export performance: do young and old innovative firms differ?</vt:lpstr>
      <vt:lpstr>Agenda</vt:lpstr>
      <vt:lpstr>Motivation</vt:lpstr>
      <vt:lpstr>Theoretical Considerations</vt:lpstr>
      <vt:lpstr>Hypotheses</vt:lpstr>
      <vt:lpstr>Coping with endogeneity and heterogeneity: Multi-group analysis</vt:lpstr>
      <vt:lpstr>Why mutli-group modelling?</vt:lpstr>
      <vt:lpstr>The model put differently…</vt:lpstr>
      <vt:lpstr>Data (1)</vt:lpstr>
      <vt:lpstr>Data (2)</vt:lpstr>
      <vt:lpstr>Results: Hypothesis 1</vt:lpstr>
      <vt:lpstr>Results: Hypothesis 2 (1)</vt:lpstr>
      <vt:lpstr>Results: Hypothesis 2 (2)</vt:lpstr>
      <vt:lpstr>Results: Hypothesis 3</vt:lpstr>
      <vt:lpstr>Overall….</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Apo</cp:lastModifiedBy>
  <cp:revision>58</cp:revision>
  <dcterms:created xsi:type="dcterms:W3CDTF">2015-06-15T08:35:59Z</dcterms:created>
  <dcterms:modified xsi:type="dcterms:W3CDTF">2015-06-16T15:49:37Z</dcterms:modified>
</cp:coreProperties>
</file>