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68" r:id="rId1"/>
  </p:sldMasterIdLst>
  <p:notesMasterIdLst>
    <p:notesMasterId r:id="rId16"/>
  </p:notesMasterIdLst>
  <p:sldIdLst>
    <p:sldId id="256" r:id="rId2"/>
    <p:sldId id="263" r:id="rId3"/>
    <p:sldId id="257" r:id="rId4"/>
    <p:sldId id="260" r:id="rId5"/>
    <p:sldId id="262" r:id="rId6"/>
    <p:sldId id="258" r:id="rId7"/>
    <p:sldId id="259" r:id="rId8"/>
    <p:sldId id="261" r:id="rId9"/>
    <p:sldId id="264" r:id="rId10"/>
    <p:sldId id="265" r:id="rId11"/>
    <p:sldId id="266" r:id="rId12"/>
    <p:sldId id="269"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77" autoAdjust="0"/>
  </p:normalViewPr>
  <p:slideViewPr>
    <p:cSldViewPr>
      <p:cViewPr varScale="1">
        <p:scale>
          <a:sx n="75" d="100"/>
          <a:sy n="75" d="100"/>
        </p:scale>
        <p:origin x="-133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F:\Publications\EFF_RD_EXP_2ndPaper\repo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Publications\EFF_RD_EXP_2ndPaper\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baseline="0" dirty="0"/>
              <a:t>KNEMPL and Technological Opportunities</a:t>
            </a:r>
            <a:endParaRPr lang="en-US" sz="1600" dirty="0"/>
          </a:p>
        </c:rich>
      </c:tx>
      <c:layout/>
    </c:title>
    <c:view3D>
      <c:rAngAx val="1"/>
    </c:view3D>
    <c:plotArea>
      <c:layout/>
      <c:bar3DChart>
        <c:barDir val="col"/>
        <c:grouping val="stacked"/>
        <c:ser>
          <c:idx val="0"/>
          <c:order val="0"/>
          <c:tx>
            <c:strRef>
              <c:f>Sheet1!$AD$2</c:f>
              <c:strCache>
                <c:ptCount val="1"/>
                <c:pt idx="0">
                  <c:v>Average</c:v>
                </c:pt>
              </c:strCache>
            </c:strRef>
          </c:tx>
          <c:cat>
            <c:strRef>
              <c:f>Sheet1!$AC$3:$AC$6</c:f>
              <c:strCache>
                <c:ptCount val="4"/>
                <c:pt idx="0">
                  <c:v>All</c:v>
                </c:pt>
                <c:pt idx="1">
                  <c:v>LT</c:v>
                </c:pt>
                <c:pt idx="2">
                  <c:v>MT</c:v>
                </c:pt>
                <c:pt idx="3">
                  <c:v>HT</c:v>
                </c:pt>
              </c:strCache>
            </c:strRef>
          </c:cat>
          <c:val>
            <c:numRef>
              <c:f>Sheet1!$AD$3:$AD$6</c:f>
              <c:numCache>
                <c:formatCode>#,##0</c:formatCode>
                <c:ptCount val="4"/>
                <c:pt idx="0">
                  <c:v>26319.760608408676</c:v>
                </c:pt>
                <c:pt idx="1">
                  <c:v>10868.609183464101</c:v>
                </c:pt>
                <c:pt idx="2">
                  <c:v>27815.689105995156</c:v>
                </c:pt>
                <c:pt idx="3">
                  <c:v>79398.794377275379</c:v>
                </c:pt>
              </c:numCache>
            </c:numRef>
          </c:val>
        </c:ser>
        <c:ser>
          <c:idx val="1"/>
          <c:order val="1"/>
          <c:tx>
            <c:strRef>
              <c:f>Sheet1!$AE$2</c:f>
              <c:strCache>
                <c:ptCount val="1"/>
                <c:pt idx="0">
                  <c:v>Min</c:v>
                </c:pt>
              </c:strCache>
            </c:strRef>
          </c:tx>
          <c:cat>
            <c:strRef>
              <c:f>Sheet1!$AC$3:$AC$6</c:f>
              <c:strCache>
                <c:ptCount val="4"/>
                <c:pt idx="0">
                  <c:v>All</c:v>
                </c:pt>
                <c:pt idx="1">
                  <c:v>LT</c:v>
                </c:pt>
                <c:pt idx="2">
                  <c:v>MT</c:v>
                </c:pt>
                <c:pt idx="3">
                  <c:v>HT</c:v>
                </c:pt>
              </c:strCache>
            </c:strRef>
          </c:cat>
          <c:val>
            <c:numRef>
              <c:f>Sheet1!$AE$3:$AE$6</c:f>
              <c:numCache>
                <c:formatCode>#,##0</c:formatCode>
                <c:ptCount val="4"/>
                <c:pt idx="0">
                  <c:v>15.296947108253718</c:v>
                </c:pt>
                <c:pt idx="1">
                  <c:v>15.296947108253718</c:v>
                </c:pt>
                <c:pt idx="2">
                  <c:v>78.339544036833658</c:v>
                </c:pt>
                <c:pt idx="3">
                  <c:v>392.00502316027826</c:v>
                </c:pt>
              </c:numCache>
            </c:numRef>
          </c:val>
        </c:ser>
        <c:ser>
          <c:idx val="2"/>
          <c:order val="2"/>
          <c:tx>
            <c:strRef>
              <c:f>Sheet1!$AF$2</c:f>
              <c:strCache>
                <c:ptCount val="1"/>
                <c:pt idx="0">
                  <c:v>Max</c:v>
                </c:pt>
              </c:strCache>
            </c:strRef>
          </c:tx>
          <c:cat>
            <c:strRef>
              <c:f>Sheet1!$AC$3:$AC$6</c:f>
              <c:strCache>
                <c:ptCount val="4"/>
                <c:pt idx="0">
                  <c:v>All</c:v>
                </c:pt>
                <c:pt idx="1">
                  <c:v>LT</c:v>
                </c:pt>
                <c:pt idx="2">
                  <c:v>MT</c:v>
                </c:pt>
                <c:pt idx="3">
                  <c:v>HT</c:v>
                </c:pt>
              </c:strCache>
            </c:strRef>
          </c:cat>
          <c:val>
            <c:numRef>
              <c:f>Sheet1!$AF$3:$AF$6</c:f>
              <c:numCache>
                <c:formatCode>#,##0</c:formatCode>
                <c:ptCount val="4"/>
                <c:pt idx="0">
                  <c:v>986104.85880816902</c:v>
                </c:pt>
                <c:pt idx="1">
                  <c:v>134396.23868322192</c:v>
                </c:pt>
                <c:pt idx="2">
                  <c:v>480963.7278497009</c:v>
                </c:pt>
                <c:pt idx="3">
                  <c:v>986104.85880816902</c:v>
                </c:pt>
              </c:numCache>
            </c:numRef>
          </c:val>
        </c:ser>
        <c:gapWidth val="95"/>
        <c:gapDepth val="95"/>
        <c:shape val="cylinder"/>
        <c:axId val="103060224"/>
        <c:axId val="103061760"/>
        <c:axId val="0"/>
      </c:bar3DChart>
      <c:catAx>
        <c:axId val="103060224"/>
        <c:scaling>
          <c:orientation val="minMax"/>
        </c:scaling>
        <c:axPos val="b"/>
        <c:majorTickMark val="none"/>
        <c:tickLblPos val="nextTo"/>
        <c:crossAx val="103061760"/>
        <c:crosses val="autoZero"/>
        <c:auto val="1"/>
        <c:lblAlgn val="ctr"/>
        <c:lblOffset val="100"/>
      </c:catAx>
      <c:valAx>
        <c:axId val="103061760"/>
        <c:scaling>
          <c:orientation val="minMax"/>
        </c:scaling>
        <c:axPos val="l"/>
        <c:majorGridlines/>
        <c:title>
          <c:tx>
            <c:rich>
              <a:bodyPr/>
              <a:lstStyle/>
              <a:p>
                <a:pPr>
                  <a:defRPr sz="800"/>
                </a:pPr>
                <a:r>
                  <a:rPr lang="en-US" sz="800"/>
                  <a:t>KNCAP/EMPL</a:t>
                </a:r>
              </a:p>
              <a:p>
                <a:pPr>
                  <a:defRPr sz="800"/>
                </a:pPr>
                <a:endParaRPr lang="en-US" sz="800"/>
              </a:p>
            </c:rich>
          </c:tx>
          <c:layout/>
        </c:title>
        <c:numFmt formatCode="#,##0" sourceLinked="1"/>
        <c:majorTickMark val="none"/>
        <c:tickLblPos val="nextTo"/>
        <c:crossAx val="103060224"/>
        <c:crosses val="autoZero"/>
        <c:crossBetween val="between"/>
        <c:majorUnit val="400000"/>
      </c:valAx>
      <c:dTable>
        <c:showHorzBorder val="1"/>
        <c:showVertBorder val="1"/>
        <c:showOutline val="1"/>
        <c:showKeys val="1"/>
      </c:dTable>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hart>
    <c:title>
      <c:tx>
        <c:rich>
          <a:bodyPr/>
          <a:lstStyle/>
          <a:p>
            <a:pPr>
              <a:defRPr sz="1600"/>
            </a:pPr>
            <a:r>
              <a:rPr lang="en-US" sz="1600"/>
              <a:t>KNASS and Technological Opportunities</a:t>
            </a:r>
          </a:p>
        </c:rich>
      </c:tx>
      <c:layout>
        <c:manualLayout>
          <c:xMode val="edge"/>
          <c:yMode val="edge"/>
          <c:x val="0.16358673571245944"/>
          <c:y val="2.222222222222223E-2"/>
        </c:manualLayout>
      </c:layout>
    </c:title>
    <c:view3D>
      <c:rAngAx val="1"/>
    </c:view3D>
    <c:plotArea>
      <c:layout/>
      <c:bar3DChart>
        <c:barDir val="col"/>
        <c:grouping val="clustered"/>
        <c:ser>
          <c:idx val="0"/>
          <c:order val="0"/>
          <c:tx>
            <c:strRef>
              <c:f>Sheet1!$AB$22</c:f>
              <c:strCache>
                <c:ptCount val="1"/>
                <c:pt idx="0">
                  <c:v>All</c:v>
                </c:pt>
              </c:strCache>
            </c:strRef>
          </c:tx>
          <c:cat>
            <c:strRef>
              <c:f>Sheet1!$AC$20:$AE$21</c:f>
              <c:strCache>
                <c:ptCount val="3"/>
                <c:pt idx="0">
                  <c:v>Average</c:v>
                </c:pt>
                <c:pt idx="1">
                  <c:v>Min</c:v>
                </c:pt>
                <c:pt idx="2">
                  <c:v>Max</c:v>
                </c:pt>
              </c:strCache>
            </c:strRef>
          </c:cat>
          <c:val>
            <c:numRef>
              <c:f>Sheet1!$AC$22:$AE$22</c:f>
              <c:numCache>
                <c:formatCode>0.00%</c:formatCode>
                <c:ptCount val="3"/>
                <c:pt idx="0">
                  <c:v>0.14109647308081791</c:v>
                </c:pt>
                <c:pt idx="1">
                  <c:v>1.116730003643067E-4</c:v>
                </c:pt>
                <c:pt idx="2">
                  <c:v>0.77497428937843449</c:v>
                </c:pt>
              </c:numCache>
            </c:numRef>
          </c:val>
        </c:ser>
        <c:ser>
          <c:idx val="1"/>
          <c:order val="1"/>
          <c:tx>
            <c:strRef>
              <c:f>Sheet1!$AB$23</c:f>
              <c:strCache>
                <c:ptCount val="1"/>
                <c:pt idx="0">
                  <c:v>LT</c:v>
                </c:pt>
              </c:strCache>
            </c:strRef>
          </c:tx>
          <c:cat>
            <c:strRef>
              <c:f>Sheet1!$AC$20:$AE$21</c:f>
              <c:strCache>
                <c:ptCount val="3"/>
                <c:pt idx="0">
                  <c:v>Average</c:v>
                </c:pt>
                <c:pt idx="1">
                  <c:v>Min</c:v>
                </c:pt>
                <c:pt idx="2">
                  <c:v>Max</c:v>
                </c:pt>
              </c:strCache>
            </c:strRef>
          </c:cat>
          <c:val>
            <c:numRef>
              <c:f>Sheet1!$AC$23:$AE$23</c:f>
              <c:numCache>
                <c:formatCode>0.00%</c:formatCode>
                <c:ptCount val="3"/>
                <c:pt idx="0">
                  <c:v>5.8286482002688121E-2</c:v>
                </c:pt>
                <c:pt idx="1">
                  <c:v>1.116730003643067E-4</c:v>
                </c:pt>
                <c:pt idx="2">
                  <c:v>0.68064463155509625</c:v>
                </c:pt>
              </c:numCache>
            </c:numRef>
          </c:val>
        </c:ser>
        <c:ser>
          <c:idx val="2"/>
          <c:order val="2"/>
          <c:tx>
            <c:strRef>
              <c:f>Sheet1!$AB$24</c:f>
              <c:strCache>
                <c:ptCount val="1"/>
                <c:pt idx="0">
                  <c:v>MT</c:v>
                </c:pt>
              </c:strCache>
            </c:strRef>
          </c:tx>
          <c:cat>
            <c:strRef>
              <c:f>Sheet1!$AC$20:$AE$21</c:f>
              <c:strCache>
                <c:ptCount val="3"/>
                <c:pt idx="0">
                  <c:v>Average</c:v>
                </c:pt>
                <c:pt idx="1">
                  <c:v>Min</c:v>
                </c:pt>
                <c:pt idx="2">
                  <c:v>Max</c:v>
                </c:pt>
              </c:strCache>
            </c:strRef>
          </c:cat>
          <c:val>
            <c:numRef>
              <c:f>Sheet1!$AC$24:$AE$24</c:f>
              <c:numCache>
                <c:formatCode>0.00%</c:formatCode>
                <c:ptCount val="3"/>
                <c:pt idx="0">
                  <c:v>7.5527366476697069E-2</c:v>
                </c:pt>
                <c:pt idx="1">
                  <c:v>2.1447412618494225E-4</c:v>
                </c:pt>
                <c:pt idx="2">
                  <c:v>0.77497428937843449</c:v>
                </c:pt>
              </c:numCache>
            </c:numRef>
          </c:val>
        </c:ser>
        <c:ser>
          <c:idx val="3"/>
          <c:order val="3"/>
          <c:tx>
            <c:strRef>
              <c:f>Sheet1!$AB$25</c:f>
              <c:strCache>
                <c:ptCount val="1"/>
                <c:pt idx="0">
                  <c:v>HT</c:v>
                </c:pt>
              </c:strCache>
            </c:strRef>
          </c:tx>
          <c:cat>
            <c:strRef>
              <c:f>Sheet1!$AC$20:$AE$21</c:f>
              <c:strCache>
                <c:ptCount val="3"/>
                <c:pt idx="0">
                  <c:v>Average</c:v>
                </c:pt>
                <c:pt idx="1">
                  <c:v>Min</c:v>
                </c:pt>
                <c:pt idx="2">
                  <c:v>Max</c:v>
                </c:pt>
              </c:strCache>
            </c:strRef>
          </c:cat>
          <c:val>
            <c:numRef>
              <c:f>Sheet1!$AC$25:$AE$25</c:f>
              <c:numCache>
                <c:formatCode>0.00%</c:formatCode>
                <c:ptCount val="3"/>
                <c:pt idx="0">
                  <c:v>0.19330175424861515</c:v>
                </c:pt>
                <c:pt idx="1">
                  <c:v>1.0787463286274889E-3</c:v>
                </c:pt>
                <c:pt idx="2">
                  <c:v>0.76976674364818964</c:v>
                </c:pt>
              </c:numCache>
            </c:numRef>
          </c:val>
        </c:ser>
        <c:shape val="cylinder"/>
        <c:axId val="103233792"/>
        <c:axId val="103247872"/>
        <c:axId val="0"/>
      </c:bar3DChart>
      <c:catAx>
        <c:axId val="103233792"/>
        <c:scaling>
          <c:orientation val="minMax"/>
        </c:scaling>
        <c:axPos val="b"/>
        <c:majorTickMark val="none"/>
        <c:tickLblPos val="nextTo"/>
        <c:crossAx val="103247872"/>
        <c:crosses val="autoZero"/>
        <c:auto val="1"/>
        <c:lblAlgn val="ctr"/>
        <c:lblOffset val="100"/>
      </c:catAx>
      <c:valAx>
        <c:axId val="103247872"/>
        <c:scaling>
          <c:orientation val="minMax"/>
        </c:scaling>
        <c:axPos val="l"/>
        <c:majorGridlines/>
        <c:title>
          <c:tx>
            <c:rich>
              <a:bodyPr/>
              <a:lstStyle/>
              <a:p>
                <a:pPr>
                  <a:defRPr/>
                </a:pPr>
                <a:r>
                  <a:rPr lang="en-US"/>
                  <a:t>KNCAP/TOTASS</a:t>
                </a:r>
              </a:p>
            </c:rich>
          </c:tx>
          <c:layout/>
        </c:title>
        <c:numFmt formatCode="0%" sourceLinked="0"/>
        <c:majorTickMark val="none"/>
        <c:tickLblPos val="nextTo"/>
        <c:crossAx val="103233792"/>
        <c:crosses val="autoZero"/>
        <c:crossBetween val="between"/>
        <c:majorUnit val="0.2"/>
      </c:valAx>
      <c:dTable>
        <c:showHorzBorder val="1"/>
        <c:showVertBorder val="1"/>
        <c:showOutline val="1"/>
        <c:showKeys val="1"/>
      </c:dTable>
    </c:plotArea>
    <c:plotVisOnly val="1"/>
  </c:chart>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4DA400-6111-4C4D-9750-C6B62CAFDFDA}" type="datetimeFigureOut">
              <a:rPr lang="en-US" smtClean="0"/>
              <a:pPr/>
              <a:t>12-Sep-13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14A614-38B9-41FF-87C2-C7DE2C8C4E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14A614-38B9-41FF-87C2-C7DE2C8C4EA3}"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28B7309-CACD-49E3-BAA3-908C7FAFD0A6}" type="datetimeFigureOut">
              <a:rPr lang="en-US" smtClean="0"/>
              <a:pPr/>
              <a:t>12-Sep-13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B392BC5-214C-48EE-B784-C9E2669104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8B7309-CACD-49E3-BAA3-908C7FAFD0A6}" type="datetimeFigureOut">
              <a:rPr lang="en-US" smtClean="0"/>
              <a:pPr/>
              <a:t>12-Sep-13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8B7309-CACD-49E3-BAA3-908C7FAFD0A6}" type="datetimeFigureOut">
              <a:rPr lang="en-US" smtClean="0"/>
              <a:pPr/>
              <a:t>12-Sep-13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8B7309-CACD-49E3-BAA3-908C7FAFD0A6}" type="datetimeFigureOut">
              <a:rPr lang="en-US" smtClean="0"/>
              <a:pPr/>
              <a:t>12-Sep-13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8B7309-CACD-49E3-BAA3-908C7FAFD0A6}" type="datetimeFigureOut">
              <a:rPr lang="en-US" smtClean="0"/>
              <a:pPr/>
              <a:t>12-Sep-13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8B7309-CACD-49E3-BAA3-908C7FAFD0A6}" type="datetimeFigureOut">
              <a:rPr lang="en-US" smtClean="0"/>
              <a:pPr/>
              <a:t>12-Sep-13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28B7309-CACD-49E3-BAA3-908C7FAFD0A6}" type="datetimeFigureOut">
              <a:rPr lang="en-US" smtClean="0"/>
              <a:pPr/>
              <a:t>12-Sep-13</a:t>
            </a:fld>
            <a:endParaRPr lang="en-US"/>
          </a:p>
        </p:txBody>
      </p:sp>
      <p:sp>
        <p:nvSpPr>
          <p:cNvPr id="27" name="Slide Number Placeholder 26"/>
          <p:cNvSpPr>
            <a:spLocks noGrp="1"/>
          </p:cNvSpPr>
          <p:nvPr>
            <p:ph type="sldNum" sz="quarter" idx="11"/>
          </p:nvPr>
        </p:nvSpPr>
        <p:spPr/>
        <p:txBody>
          <a:bodyPr rtlCol="0"/>
          <a:lstStyle/>
          <a:p>
            <a:fld id="{CB392BC5-214C-48EE-B784-C9E26691040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28B7309-CACD-49E3-BAA3-908C7FAFD0A6}" type="datetimeFigureOut">
              <a:rPr lang="en-US" smtClean="0"/>
              <a:pPr/>
              <a:t>12-Sep-13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B392BC5-214C-48EE-B784-C9E2669104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B7309-CACD-49E3-BAA3-908C7FAFD0A6}" type="datetimeFigureOut">
              <a:rPr lang="en-US" smtClean="0"/>
              <a:pPr/>
              <a:t>12-Sep-13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28B7309-CACD-49E3-BAA3-908C7FAFD0A6}" type="datetimeFigureOut">
              <a:rPr lang="en-US" smtClean="0"/>
              <a:pPr/>
              <a:t>12-Sep-13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8B7309-CACD-49E3-BAA3-908C7FAFD0A6}" type="datetimeFigureOut">
              <a:rPr lang="en-US" smtClean="0"/>
              <a:pPr/>
              <a:t>12-Sep-13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392BC5-214C-48EE-B784-C9E2669104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28B7309-CACD-49E3-BAA3-908C7FAFD0A6}" type="datetimeFigureOut">
              <a:rPr lang="en-US" smtClean="0"/>
              <a:pPr/>
              <a:t>12-Sep-13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B392BC5-214C-48EE-B784-C9E2669104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4.bin"/></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 Id="rId9"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686051"/>
          </a:xfrm>
        </p:spPr>
        <p:txBody>
          <a:bodyPr>
            <a:normAutofit fontScale="90000"/>
          </a:bodyPr>
          <a:lstStyle/>
          <a:p>
            <a:r>
              <a:rPr lang="en-US" b="1" dirty="0"/>
              <a:t>The Knowledge stock of Greek R&amp;D active manufacturing firms: Based on published financial accounts for the period </a:t>
            </a:r>
            <a:r>
              <a:rPr lang="en-US" b="1" dirty="0" smtClean="0"/>
              <a:t>2001-2010</a:t>
            </a:r>
            <a:endParaRPr lang="en-US" dirty="0"/>
          </a:p>
        </p:txBody>
      </p:sp>
      <p:sp>
        <p:nvSpPr>
          <p:cNvPr id="3" name="Subtitle 2"/>
          <p:cNvSpPr>
            <a:spLocks noGrp="1"/>
          </p:cNvSpPr>
          <p:nvPr>
            <p:ph type="subTitle" idx="1"/>
          </p:nvPr>
        </p:nvSpPr>
        <p:spPr>
          <a:xfrm>
            <a:off x="685800" y="4191000"/>
            <a:ext cx="7924800" cy="1752600"/>
          </a:xfrm>
        </p:spPr>
        <p:txBody>
          <a:bodyPr>
            <a:normAutofit/>
          </a:bodyPr>
          <a:lstStyle/>
          <a:p>
            <a:r>
              <a:rPr lang="en-US" b="1" dirty="0"/>
              <a:t>A. </a:t>
            </a:r>
            <a:r>
              <a:rPr lang="en-US" b="1" dirty="0" err="1" smtClean="0"/>
              <a:t>Gkypali</a:t>
            </a:r>
            <a:r>
              <a:rPr lang="en-US" b="1" baseline="30000" dirty="0" err="1" smtClean="0"/>
              <a:t>a</a:t>
            </a:r>
            <a:r>
              <a:rPr lang="en-US" b="1" dirty="0" smtClean="0"/>
              <a:t>, </a:t>
            </a:r>
            <a:r>
              <a:rPr lang="en-US" b="1" dirty="0"/>
              <a:t>A. </a:t>
            </a:r>
            <a:r>
              <a:rPr lang="en-US" b="1" dirty="0" err="1" smtClean="0"/>
              <a:t>Rafailidis</a:t>
            </a:r>
            <a:r>
              <a:rPr lang="en-US" b="1" baseline="30000" dirty="0" err="1" smtClean="0"/>
              <a:t>b</a:t>
            </a:r>
            <a:r>
              <a:rPr lang="en-US" b="1" dirty="0" smtClean="0"/>
              <a:t>, and </a:t>
            </a:r>
            <a:r>
              <a:rPr lang="en-US" b="1" dirty="0"/>
              <a:t>K. </a:t>
            </a:r>
            <a:r>
              <a:rPr lang="en-US" b="1" dirty="0" err="1" smtClean="0"/>
              <a:t>Tsekouras</a:t>
            </a:r>
            <a:r>
              <a:rPr lang="en-US" b="1" baseline="30000" dirty="0" err="1" smtClean="0"/>
              <a:t>a</a:t>
            </a:r>
            <a:r>
              <a:rPr lang="en-US" b="1" dirty="0" smtClean="0"/>
              <a:t>,</a:t>
            </a:r>
            <a:endParaRPr lang="en-US" dirty="0" smtClean="0"/>
          </a:p>
          <a:p>
            <a:r>
              <a:rPr lang="en-US" sz="1600" i="1" baseline="30000" dirty="0" err="1"/>
              <a:t>a</a:t>
            </a:r>
            <a:r>
              <a:rPr lang="en-US" sz="1600" i="1" dirty="0" err="1"/>
              <a:t>Department</a:t>
            </a:r>
            <a:r>
              <a:rPr lang="en-US" sz="1600" i="1" dirty="0"/>
              <a:t> of Economics, University of Patras, University Campus, Rio, 26504, Patras </a:t>
            </a:r>
            <a:r>
              <a:rPr lang="en-US" sz="1600" i="1" dirty="0" smtClean="0"/>
              <a:t>Greece</a:t>
            </a:r>
          </a:p>
          <a:p>
            <a:r>
              <a:rPr lang="en-US" sz="1600" i="1" baseline="30000" dirty="0" err="1" smtClean="0"/>
              <a:t>b</a:t>
            </a:r>
            <a:r>
              <a:rPr lang="en-US" sz="1600" i="1" dirty="0" err="1" smtClean="0"/>
              <a:t>Department</a:t>
            </a:r>
            <a:r>
              <a:rPr lang="en-US" sz="1600" i="1" dirty="0" smtClean="0"/>
              <a:t> of Business Administration, Technological Educational Institute of Western Greece, 1st, M. </a:t>
            </a:r>
            <a:r>
              <a:rPr lang="en-US" sz="1600" i="1" dirty="0" err="1" smtClean="0"/>
              <a:t>Alexandrou</a:t>
            </a:r>
            <a:r>
              <a:rPr lang="en-US" sz="1600" i="1" dirty="0" smtClean="0"/>
              <a:t>, </a:t>
            </a:r>
            <a:r>
              <a:rPr lang="en-US" sz="1600" i="1" dirty="0" err="1" smtClean="0"/>
              <a:t>Koukouli</a:t>
            </a:r>
            <a:r>
              <a:rPr lang="en-US" sz="1600" i="1" dirty="0" smtClean="0"/>
              <a:t>, 26334, Patras, Greece</a:t>
            </a:r>
            <a:endParaRPr lang="en-US" sz="1600" dirty="0" smtClean="0"/>
          </a:p>
          <a:p>
            <a:endParaRPr lang="en-US" dirty="0" smtClean="0"/>
          </a:p>
          <a:p>
            <a:endParaRPr lang="en-US" dirty="0"/>
          </a:p>
        </p:txBody>
      </p:sp>
      <p:pic>
        <p:nvPicPr>
          <p:cNvPr id="1026" name="Picture 2" descr="http://www.edulll.gr/wp-content/uploads/2013/06/logo.png"/>
          <p:cNvPicPr>
            <a:picLocks noChangeAspect="1" noChangeArrowheads="1"/>
          </p:cNvPicPr>
          <p:nvPr/>
        </p:nvPicPr>
        <p:blipFill>
          <a:blip r:embed="rId2" cstate="print"/>
          <a:srcRect/>
          <a:stretch>
            <a:fillRect/>
          </a:stretch>
        </p:blipFill>
        <p:spPr bwMode="auto">
          <a:xfrm>
            <a:off x="2133600" y="5772150"/>
            <a:ext cx="4762500" cy="10858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Greek R&amp;D (GRD) manufacturing firms’ knowledge intensity</a:t>
            </a:r>
            <a:endParaRPr lang="en-US" dirty="0"/>
          </a:p>
        </p:txBody>
      </p:sp>
      <p:sp>
        <p:nvSpPr>
          <p:cNvPr id="3" name="Content Placeholder 2"/>
          <p:cNvSpPr>
            <a:spLocks noGrp="1"/>
          </p:cNvSpPr>
          <p:nvPr>
            <p:ph idx="1"/>
          </p:nvPr>
        </p:nvSpPr>
        <p:spPr/>
        <p:txBody>
          <a:bodyPr>
            <a:normAutofit/>
          </a:bodyPr>
          <a:lstStyle/>
          <a:p>
            <a:pPr marL="0" indent="0" algn="just">
              <a:buNone/>
            </a:pPr>
            <a:r>
              <a:rPr lang="en-US" sz="2300" dirty="0"/>
              <a:t>T</a:t>
            </a:r>
            <a:r>
              <a:rPr lang="en-US" sz="2300" dirty="0" smtClean="0"/>
              <a:t>he mapping of the knowledge intensity is attempted, is defined as </a:t>
            </a:r>
            <a:r>
              <a:rPr lang="en-US" sz="2300" i="1" dirty="0" smtClean="0"/>
              <a:t>the degree of involvement of knowledge in business activities either through its integration directly into GRD firms’ outputs or indirectly through their inputs</a:t>
            </a:r>
            <a:r>
              <a:rPr lang="en-US" sz="2300" dirty="0" smtClean="0"/>
              <a:t>. </a:t>
            </a:r>
          </a:p>
          <a:p>
            <a:pPr marL="0" indent="0" algn="just">
              <a:buNone/>
            </a:pPr>
            <a:r>
              <a:rPr lang="en-US" sz="2300" dirty="0" smtClean="0"/>
              <a:t>Two indices are constructed for the approximation of GRD firms knowledge intensity:</a:t>
            </a:r>
          </a:p>
          <a:p>
            <a:pPr marL="0" indent="0" algn="just">
              <a:buFont typeface="Wingdings" pitchFamily="2" charset="2"/>
              <a:buChar char="ü"/>
            </a:pPr>
            <a:r>
              <a:rPr lang="en-US" sz="2300" dirty="0" smtClean="0"/>
              <a:t>the ratio of knowledge capital per employee   </a:t>
            </a:r>
          </a:p>
          <a:p>
            <a:pPr marL="0" indent="0" algn="just">
              <a:buNone/>
            </a:pPr>
            <a:endParaRPr lang="en-US" sz="2300" dirty="0" smtClean="0"/>
          </a:p>
          <a:p>
            <a:pPr marL="0" indent="0" algn="just">
              <a:buNone/>
            </a:pPr>
            <a:endParaRPr lang="en-US" sz="2300" dirty="0" smtClean="0"/>
          </a:p>
          <a:p>
            <a:pPr marL="0" indent="0" algn="just">
              <a:buFont typeface="Wingdings" pitchFamily="2" charset="2"/>
              <a:buChar char="ü"/>
            </a:pPr>
            <a:r>
              <a:rPr lang="en-US" sz="2300" dirty="0" smtClean="0"/>
              <a:t>the ratio of knowledge capital to GRD firms’ total assets . </a:t>
            </a:r>
            <a:endParaRPr lang="en-US" sz="2300"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1" name="Object 1"/>
          <p:cNvGraphicFramePr>
            <a:graphicFrameLocks noChangeAspect="1"/>
          </p:cNvGraphicFramePr>
          <p:nvPr/>
        </p:nvGraphicFramePr>
        <p:xfrm>
          <a:off x="3048000" y="4876800"/>
          <a:ext cx="3429000" cy="685800"/>
        </p:xfrm>
        <a:graphic>
          <a:graphicData uri="http://schemas.openxmlformats.org/presentationml/2006/ole">
            <p:oleObj spid="_x0000_s25601" name="Equation" r:id="rId3" imgW="2552700" imgH="419100" progId="Equation.DSMT4">
              <p:embed/>
            </p:oleObj>
          </a:graphicData>
        </a:graphic>
      </p:graphicFrame>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3" name="Object 3"/>
          <p:cNvGraphicFramePr>
            <a:graphicFrameLocks noChangeAspect="1"/>
          </p:cNvGraphicFramePr>
          <p:nvPr/>
        </p:nvGraphicFramePr>
        <p:xfrm>
          <a:off x="3505200" y="6019800"/>
          <a:ext cx="2895600" cy="685800"/>
        </p:xfrm>
        <a:graphic>
          <a:graphicData uri="http://schemas.openxmlformats.org/presentationml/2006/ole">
            <p:oleObj spid="_x0000_s25603" name="Equation" r:id="rId4" imgW="1866090" imgH="393529"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066800"/>
          </a:xfrm>
        </p:spPr>
        <p:txBody>
          <a:bodyPr>
            <a:normAutofit fontScale="90000"/>
          </a:bodyPr>
          <a:lstStyle/>
          <a:p>
            <a:r>
              <a:rPr lang="en-US" dirty="0" smtClean="0"/>
              <a:t>Some basic descriptive </a:t>
            </a:r>
            <a:r>
              <a:rPr lang="en-US" dirty="0" smtClean="0"/>
              <a:t>statistics (1)</a:t>
            </a:r>
            <a:endParaRPr lang="en-US" dirty="0"/>
          </a:p>
        </p:txBody>
      </p:sp>
      <p:graphicFrame>
        <p:nvGraphicFramePr>
          <p:cNvPr id="10" name="Chart 9"/>
          <p:cNvGraphicFramePr/>
          <p:nvPr/>
        </p:nvGraphicFramePr>
        <p:xfrm>
          <a:off x="-152400" y="1524000"/>
          <a:ext cx="4724400" cy="50876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nvGraphicFramePr>
        <p:xfrm>
          <a:off x="4575824" y="1676400"/>
          <a:ext cx="4568176"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basic descriptive </a:t>
            </a:r>
            <a:r>
              <a:rPr lang="en-US" dirty="0" smtClean="0"/>
              <a:t>statistics (2)</a:t>
            </a:r>
            <a:endParaRPr lang="en-US" dirty="0"/>
          </a:p>
        </p:txBody>
      </p:sp>
      <p:sp>
        <p:nvSpPr>
          <p:cNvPr id="31798" name="Rectangle 5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1751" name="Group 7"/>
          <p:cNvGrpSpPr>
            <a:grpSpLocks noChangeAspect="1"/>
          </p:cNvGrpSpPr>
          <p:nvPr/>
        </p:nvGrpSpPr>
        <p:grpSpPr bwMode="auto">
          <a:xfrm>
            <a:off x="152400" y="2362200"/>
            <a:ext cx="4191000" cy="3810000"/>
            <a:chOff x="66" y="0"/>
            <a:chExt cx="7741" cy="4827"/>
          </a:xfrm>
        </p:grpSpPr>
        <p:sp>
          <p:nvSpPr>
            <p:cNvPr id="31797" name="AutoShape 53"/>
            <p:cNvSpPr>
              <a:spLocks noChangeAspect="1" noChangeArrowheads="1" noTextEdit="1"/>
            </p:cNvSpPr>
            <p:nvPr/>
          </p:nvSpPr>
          <p:spPr bwMode="auto">
            <a:xfrm>
              <a:off x="66" y="0"/>
              <a:ext cx="7741" cy="482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1796" name="Rectangle 52"/>
            <p:cNvSpPr>
              <a:spLocks noChangeArrowheads="1"/>
            </p:cNvSpPr>
            <p:nvPr/>
          </p:nvSpPr>
          <p:spPr bwMode="auto">
            <a:xfrm>
              <a:off x="66" y="0"/>
              <a:ext cx="7741" cy="4775"/>
            </a:xfrm>
            <a:prstGeom prst="rect">
              <a:avLst/>
            </a:prstGeom>
            <a:solidFill>
              <a:srgbClr val="EAF2F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95" name="Rectangle 51"/>
            <p:cNvSpPr>
              <a:spLocks noChangeArrowheads="1"/>
            </p:cNvSpPr>
            <p:nvPr/>
          </p:nvSpPr>
          <p:spPr bwMode="auto">
            <a:xfrm>
              <a:off x="84" y="0"/>
              <a:ext cx="7723" cy="4759"/>
            </a:xfrm>
            <a:prstGeom prst="rect">
              <a:avLst/>
            </a:prstGeom>
            <a:solidFill>
              <a:srgbClr val="EAF2F3"/>
            </a:solidFill>
            <a:ln w="6350">
              <a:solidFill>
                <a:srgbClr val="EAF2F3"/>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94" name="Rectangle 50"/>
            <p:cNvSpPr>
              <a:spLocks noChangeArrowheads="1"/>
            </p:cNvSpPr>
            <p:nvPr/>
          </p:nvSpPr>
          <p:spPr bwMode="auto">
            <a:xfrm>
              <a:off x="834" y="517"/>
              <a:ext cx="6767" cy="366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93" name="Line 49"/>
            <p:cNvSpPr>
              <a:spLocks noChangeShapeType="1"/>
            </p:cNvSpPr>
            <p:nvPr/>
          </p:nvSpPr>
          <p:spPr bwMode="auto">
            <a:xfrm>
              <a:off x="834" y="4072"/>
              <a:ext cx="6767"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2" name="Line 48"/>
            <p:cNvSpPr>
              <a:spLocks noChangeShapeType="1"/>
            </p:cNvSpPr>
            <p:nvPr/>
          </p:nvSpPr>
          <p:spPr bwMode="auto">
            <a:xfrm>
              <a:off x="834" y="3210"/>
              <a:ext cx="6767"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1" name="Line 47"/>
            <p:cNvSpPr>
              <a:spLocks noChangeShapeType="1"/>
            </p:cNvSpPr>
            <p:nvPr/>
          </p:nvSpPr>
          <p:spPr bwMode="auto">
            <a:xfrm>
              <a:off x="834" y="2344"/>
              <a:ext cx="6767"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90" name="Line 46"/>
            <p:cNvSpPr>
              <a:spLocks noChangeShapeType="1"/>
            </p:cNvSpPr>
            <p:nvPr/>
          </p:nvSpPr>
          <p:spPr bwMode="auto">
            <a:xfrm>
              <a:off x="834" y="1482"/>
              <a:ext cx="6767"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9" name="Line 45"/>
            <p:cNvSpPr>
              <a:spLocks noChangeShapeType="1"/>
            </p:cNvSpPr>
            <p:nvPr/>
          </p:nvSpPr>
          <p:spPr bwMode="auto">
            <a:xfrm>
              <a:off x="834" y="620"/>
              <a:ext cx="6767"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8" name="Freeform 44"/>
            <p:cNvSpPr>
              <a:spLocks/>
            </p:cNvSpPr>
            <p:nvPr/>
          </p:nvSpPr>
          <p:spPr bwMode="auto">
            <a:xfrm>
              <a:off x="956" y="2495"/>
              <a:ext cx="6467" cy="1577"/>
            </a:xfrm>
            <a:custGeom>
              <a:avLst/>
              <a:gdLst/>
              <a:ahLst/>
              <a:cxnLst>
                <a:cxn ang="0">
                  <a:pos x="0" y="0"/>
                </a:cxn>
                <a:cxn ang="0">
                  <a:pos x="28" y="77"/>
                </a:cxn>
                <a:cxn ang="0">
                  <a:pos x="56" y="311"/>
                </a:cxn>
                <a:cxn ang="0">
                  <a:pos x="85" y="356"/>
                </a:cxn>
                <a:cxn ang="0">
                  <a:pos x="113" y="354"/>
                </a:cxn>
                <a:cxn ang="0">
                  <a:pos x="141" y="363"/>
                </a:cxn>
                <a:cxn ang="0">
                  <a:pos x="169" y="393"/>
                </a:cxn>
                <a:cxn ang="0">
                  <a:pos x="197" y="378"/>
                </a:cxn>
                <a:cxn ang="0">
                  <a:pos x="225" y="387"/>
                </a:cxn>
                <a:cxn ang="0">
                  <a:pos x="254" y="397"/>
                </a:cxn>
                <a:cxn ang="0">
                  <a:pos x="282" y="397"/>
                </a:cxn>
                <a:cxn ang="0">
                  <a:pos x="310" y="397"/>
                </a:cxn>
                <a:cxn ang="0">
                  <a:pos x="338" y="388"/>
                </a:cxn>
                <a:cxn ang="0">
                  <a:pos x="366" y="397"/>
                </a:cxn>
                <a:cxn ang="0">
                  <a:pos x="394" y="397"/>
                </a:cxn>
                <a:cxn ang="0">
                  <a:pos x="423" y="397"/>
                </a:cxn>
                <a:cxn ang="0">
                  <a:pos x="451" y="397"/>
                </a:cxn>
                <a:cxn ang="0">
                  <a:pos x="479" y="393"/>
                </a:cxn>
                <a:cxn ang="0">
                  <a:pos x="507" y="395"/>
                </a:cxn>
                <a:cxn ang="0">
                  <a:pos x="535" y="397"/>
                </a:cxn>
                <a:cxn ang="0">
                  <a:pos x="563" y="397"/>
                </a:cxn>
                <a:cxn ang="0">
                  <a:pos x="591" y="397"/>
                </a:cxn>
                <a:cxn ang="0">
                  <a:pos x="620" y="397"/>
                </a:cxn>
                <a:cxn ang="0">
                  <a:pos x="648" y="397"/>
                </a:cxn>
                <a:cxn ang="0">
                  <a:pos x="676" y="388"/>
                </a:cxn>
                <a:cxn ang="0">
                  <a:pos x="704" y="397"/>
                </a:cxn>
                <a:cxn ang="0">
                  <a:pos x="732" y="397"/>
                </a:cxn>
                <a:cxn ang="0">
                  <a:pos x="760" y="397"/>
                </a:cxn>
                <a:cxn ang="0">
                  <a:pos x="789" y="397"/>
                </a:cxn>
                <a:cxn ang="0">
                  <a:pos x="817" y="397"/>
                </a:cxn>
                <a:cxn ang="0">
                  <a:pos x="845" y="397"/>
                </a:cxn>
                <a:cxn ang="0">
                  <a:pos x="873" y="397"/>
                </a:cxn>
                <a:cxn ang="0">
                  <a:pos x="901" y="397"/>
                </a:cxn>
                <a:cxn ang="0">
                  <a:pos x="929" y="397"/>
                </a:cxn>
                <a:cxn ang="0">
                  <a:pos x="958" y="397"/>
                </a:cxn>
                <a:cxn ang="0">
                  <a:pos x="986" y="397"/>
                </a:cxn>
                <a:cxn ang="0">
                  <a:pos x="1014" y="397"/>
                </a:cxn>
                <a:cxn ang="0">
                  <a:pos x="1042" y="397"/>
                </a:cxn>
                <a:cxn ang="0">
                  <a:pos x="1070" y="397"/>
                </a:cxn>
                <a:cxn ang="0">
                  <a:pos x="1098" y="397"/>
                </a:cxn>
                <a:cxn ang="0">
                  <a:pos x="1127" y="397"/>
                </a:cxn>
                <a:cxn ang="0">
                  <a:pos x="1155" y="397"/>
                </a:cxn>
                <a:cxn ang="0">
                  <a:pos x="1183" y="397"/>
                </a:cxn>
                <a:cxn ang="0">
                  <a:pos x="1211" y="397"/>
                </a:cxn>
                <a:cxn ang="0">
                  <a:pos x="1239" y="397"/>
                </a:cxn>
                <a:cxn ang="0">
                  <a:pos x="1267" y="397"/>
                </a:cxn>
                <a:cxn ang="0">
                  <a:pos x="1296" y="397"/>
                </a:cxn>
                <a:cxn ang="0">
                  <a:pos x="1324" y="397"/>
                </a:cxn>
                <a:cxn ang="0">
                  <a:pos x="1352" y="397"/>
                </a:cxn>
                <a:cxn ang="0">
                  <a:pos x="1380" y="390"/>
                </a:cxn>
              </a:cxnLst>
              <a:rect l="0" t="0" r="r" b="b"/>
              <a:pathLst>
                <a:path w="1380" h="397">
                  <a:moveTo>
                    <a:pt x="0" y="0"/>
                  </a:moveTo>
                  <a:lnTo>
                    <a:pt x="28" y="77"/>
                  </a:lnTo>
                  <a:lnTo>
                    <a:pt x="56" y="311"/>
                  </a:lnTo>
                  <a:lnTo>
                    <a:pt x="85" y="356"/>
                  </a:lnTo>
                  <a:lnTo>
                    <a:pt x="113" y="354"/>
                  </a:lnTo>
                  <a:lnTo>
                    <a:pt x="141" y="363"/>
                  </a:lnTo>
                  <a:lnTo>
                    <a:pt x="169" y="393"/>
                  </a:lnTo>
                  <a:lnTo>
                    <a:pt x="197" y="378"/>
                  </a:lnTo>
                  <a:lnTo>
                    <a:pt x="225" y="387"/>
                  </a:lnTo>
                  <a:lnTo>
                    <a:pt x="254" y="397"/>
                  </a:lnTo>
                  <a:lnTo>
                    <a:pt x="282" y="397"/>
                  </a:lnTo>
                  <a:lnTo>
                    <a:pt x="310" y="397"/>
                  </a:lnTo>
                  <a:lnTo>
                    <a:pt x="338" y="388"/>
                  </a:lnTo>
                  <a:lnTo>
                    <a:pt x="366" y="397"/>
                  </a:lnTo>
                  <a:lnTo>
                    <a:pt x="394" y="397"/>
                  </a:lnTo>
                  <a:lnTo>
                    <a:pt x="423" y="397"/>
                  </a:lnTo>
                  <a:lnTo>
                    <a:pt x="451" y="397"/>
                  </a:lnTo>
                  <a:lnTo>
                    <a:pt x="479" y="393"/>
                  </a:lnTo>
                  <a:lnTo>
                    <a:pt x="507" y="395"/>
                  </a:lnTo>
                  <a:lnTo>
                    <a:pt x="535" y="397"/>
                  </a:lnTo>
                  <a:lnTo>
                    <a:pt x="563" y="397"/>
                  </a:lnTo>
                  <a:lnTo>
                    <a:pt x="591" y="397"/>
                  </a:lnTo>
                  <a:lnTo>
                    <a:pt x="620" y="397"/>
                  </a:lnTo>
                  <a:lnTo>
                    <a:pt x="648" y="397"/>
                  </a:lnTo>
                  <a:lnTo>
                    <a:pt x="676" y="388"/>
                  </a:lnTo>
                  <a:lnTo>
                    <a:pt x="704" y="397"/>
                  </a:lnTo>
                  <a:lnTo>
                    <a:pt x="732" y="397"/>
                  </a:lnTo>
                  <a:lnTo>
                    <a:pt x="760" y="397"/>
                  </a:lnTo>
                  <a:lnTo>
                    <a:pt x="789" y="397"/>
                  </a:lnTo>
                  <a:lnTo>
                    <a:pt x="817" y="397"/>
                  </a:lnTo>
                  <a:lnTo>
                    <a:pt x="845" y="397"/>
                  </a:lnTo>
                  <a:lnTo>
                    <a:pt x="873" y="397"/>
                  </a:lnTo>
                  <a:lnTo>
                    <a:pt x="901" y="397"/>
                  </a:lnTo>
                  <a:lnTo>
                    <a:pt x="929" y="397"/>
                  </a:lnTo>
                  <a:lnTo>
                    <a:pt x="958" y="397"/>
                  </a:lnTo>
                  <a:lnTo>
                    <a:pt x="986" y="397"/>
                  </a:lnTo>
                  <a:lnTo>
                    <a:pt x="1014" y="397"/>
                  </a:lnTo>
                  <a:lnTo>
                    <a:pt x="1042" y="397"/>
                  </a:lnTo>
                  <a:lnTo>
                    <a:pt x="1070" y="397"/>
                  </a:lnTo>
                  <a:lnTo>
                    <a:pt x="1098" y="397"/>
                  </a:lnTo>
                  <a:lnTo>
                    <a:pt x="1127" y="397"/>
                  </a:lnTo>
                  <a:lnTo>
                    <a:pt x="1155" y="397"/>
                  </a:lnTo>
                  <a:lnTo>
                    <a:pt x="1183" y="397"/>
                  </a:lnTo>
                  <a:lnTo>
                    <a:pt x="1211" y="397"/>
                  </a:lnTo>
                  <a:lnTo>
                    <a:pt x="1239" y="397"/>
                  </a:lnTo>
                  <a:lnTo>
                    <a:pt x="1267" y="397"/>
                  </a:lnTo>
                  <a:lnTo>
                    <a:pt x="1296" y="397"/>
                  </a:lnTo>
                  <a:lnTo>
                    <a:pt x="1324" y="397"/>
                  </a:lnTo>
                  <a:lnTo>
                    <a:pt x="1352" y="397"/>
                  </a:lnTo>
                  <a:lnTo>
                    <a:pt x="1380" y="390"/>
                  </a:lnTo>
                </a:path>
              </a:pathLst>
            </a:custGeom>
            <a:noFill/>
            <a:ln w="12065">
              <a:solidFill>
                <a:srgbClr val="1A476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7" name="Freeform 43"/>
            <p:cNvSpPr>
              <a:spLocks/>
            </p:cNvSpPr>
            <p:nvPr/>
          </p:nvSpPr>
          <p:spPr bwMode="auto">
            <a:xfrm>
              <a:off x="994" y="731"/>
              <a:ext cx="1251" cy="3341"/>
            </a:xfrm>
            <a:custGeom>
              <a:avLst/>
              <a:gdLst/>
              <a:ahLst/>
              <a:cxnLst>
                <a:cxn ang="0">
                  <a:pos x="3" y="5"/>
                </a:cxn>
                <a:cxn ang="0">
                  <a:pos x="8" y="21"/>
                </a:cxn>
                <a:cxn ang="0">
                  <a:pos x="12" y="158"/>
                </a:cxn>
                <a:cxn ang="0">
                  <a:pos x="17" y="423"/>
                </a:cxn>
                <a:cxn ang="0">
                  <a:pos x="21" y="593"/>
                </a:cxn>
                <a:cxn ang="0">
                  <a:pos x="26" y="656"/>
                </a:cxn>
                <a:cxn ang="0">
                  <a:pos x="30" y="671"/>
                </a:cxn>
                <a:cxn ang="0">
                  <a:pos x="35" y="676"/>
                </a:cxn>
                <a:cxn ang="0">
                  <a:pos x="39" y="675"/>
                </a:cxn>
                <a:cxn ang="0">
                  <a:pos x="44" y="673"/>
                </a:cxn>
                <a:cxn ang="0">
                  <a:pos x="48" y="684"/>
                </a:cxn>
                <a:cxn ang="0">
                  <a:pos x="52" y="701"/>
                </a:cxn>
                <a:cxn ang="0">
                  <a:pos x="57" y="728"/>
                </a:cxn>
                <a:cxn ang="0">
                  <a:pos x="61" y="747"/>
                </a:cxn>
                <a:cxn ang="0">
                  <a:pos x="66" y="760"/>
                </a:cxn>
                <a:cxn ang="0">
                  <a:pos x="70" y="754"/>
                </a:cxn>
                <a:cxn ang="0">
                  <a:pos x="75" y="754"/>
                </a:cxn>
                <a:cxn ang="0">
                  <a:pos x="79" y="770"/>
                </a:cxn>
                <a:cxn ang="0">
                  <a:pos x="84" y="785"/>
                </a:cxn>
                <a:cxn ang="0">
                  <a:pos x="88" y="804"/>
                </a:cxn>
                <a:cxn ang="0">
                  <a:pos x="93" y="820"/>
                </a:cxn>
                <a:cxn ang="0">
                  <a:pos x="97" y="838"/>
                </a:cxn>
                <a:cxn ang="0">
                  <a:pos x="102" y="837"/>
                </a:cxn>
                <a:cxn ang="0">
                  <a:pos x="106" y="832"/>
                </a:cxn>
                <a:cxn ang="0">
                  <a:pos x="111" y="828"/>
                </a:cxn>
                <a:cxn ang="0">
                  <a:pos x="115" y="827"/>
                </a:cxn>
                <a:cxn ang="0">
                  <a:pos x="119" y="828"/>
                </a:cxn>
                <a:cxn ang="0">
                  <a:pos x="124" y="831"/>
                </a:cxn>
                <a:cxn ang="0">
                  <a:pos x="128" y="835"/>
                </a:cxn>
                <a:cxn ang="0">
                  <a:pos x="133" y="841"/>
                </a:cxn>
                <a:cxn ang="0">
                  <a:pos x="137" y="841"/>
                </a:cxn>
                <a:cxn ang="0">
                  <a:pos x="142" y="841"/>
                </a:cxn>
                <a:cxn ang="0">
                  <a:pos x="146" y="841"/>
                </a:cxn>
                <a:cxn ang="0">
                  <a:pos x="151" y="841"/>
                </a:cxn>
                <a:cxn ang="0">
                  <a:pos x="155" y="841"/>
                </a:cxn>
                <a:cxn ang="0">
                  <a:pos x="160" y="841"/>
                </a:cxn>
                <a:cxn ang="0">
                  <a:pos x="164" y="841"/>
                </a:cxn>
                <a:cxn ang="0">
                  <a:pos x="169" y="841"/>
                </a:cxn>
                <a:cxn ang="0">
                  <a:pos x="173" y="841"/>
                </a:cxn>
                <a:cxn ang="0">
                  <a:pos x="177" y="836"/>
                </a:cxn>
                <a:cxn ang="0">
                  <a:pos x="182" y="831"/>
                </a:cxn>
                <a:cxn ang="0">
                  <a:pos x="186" y="828"/>
                </a:cxn>
                <a:cxn ang="0">
                  <a:pos x="191" y="827"/>
                </a:cxn>
                <a:cxn ang="0">
                  <a:pos x="195" y="828"/>
                </a:cxn>
                <a:cxn ang="0">
                  <a:pos x="200" y="831"/>
                </a:cxn>
                <a:cxn ang="0">
                  <a:pos x="204" y="836"/>
                </a:cxn>
                <a:cxn ang="0">
                  <a:pos x="209" y="841"/>
                </a:cxn>
                <a:cxn ang="0">
                  <a:pos x="213" y="841"/>
                </a:cxn>
                <a:cxn ang="0">
                  <a:pos x="218" y="841"/>
                </a:cxn>
                <a:cxn ang="0">
                  <a:pos x="222" y="841"/>
                </a:cxn>
                <a:cxn ang="0">
                  <a:pos x="227" y="841"/>
                </a:cxn>
                <a:cxn ang="0">
                  <a:pos x="231" y="841"/>
                </a:cxn>
                <a:cxn ang="0">
                  <a:pos x="236" y="841"/>
                </a:cxn>
                <a:cxn ang="0">
                  <a:pos x="240" y="841"/>
                </a:cxn>
                <a:cxn ang="0">
                  <a:pos x="244" y="841"/>
                </a:cxn>
                <a:cxn ang="0">
                  <a:pos x="249" y="841"/>
                </a:cxn>
                <a:cxn ang="0">
                  <a:pos x="253" y="836"/>
                </a:cxn>
                <a:cxn ang="0">
                  <a:pos x="258" y="831"/>
                </a:cxn>
                <a:cxn ang="0">
                  <a:pos x="262" y="828"/>
                </a:cxn>
                <a:cxn ang="0">
                  <a:pos x="267" y="827"/>
                </a:cxn>
              </a:cxnLst>
              <a:rect l="0" t="0" r="r" b="b"/>
              <a:pathLst>
                <a:path w="267" h="841">
                  <a:moveTo>
                    <a:pt x="0" y="61"/>
                  </a:moveTo>
                  <a:lnTo>
                    <a:pt x="1" y="41"/>
                  </a:lnTo>
                  <a:lnTo>
                    <a:pt x="2" y="24"/>
                  </a:lnTo>
                  <a:lnTo>
                    <a:pt x="2" y="12"/>
                  </a:lnTo>
                  <a:lnTo>
                    <a:pt x="3" y="5"/>
                  </a:lnTo>
                  <a:lnTo>
                    <a:pt x="4" y="1"/>
                  </a:lnTo>
                  <a:lnTo>
                    <a:pt x="5" y="0"/>
                  </a:lnTo>
                  <a:lnTo>
                    <a:pt x="6" y="3"/>
                  </a:lnTo>
                  <a:lnTo>
                    <a:pt x="7" y="10"/>
                  </a:lnTo>
                  <a:lnTo>
                    <a:pt x="8" y="21"/>
                  </a:lnTo>
                  <a:lnTo>
                    <a:pt x="9" y="37"/>
                  </a:lnTo>
                  <a:lnTo>
                    <a:pt x="10" y="59"/>
                  </a:lnTo>
                  <a:lnTo>
                    <a:pt x="10" y="87"/>
                  </a:lnTo>
                  <a:lnTo>
                    <a:pt x="11" y="120"/>
                  </a:lnTo>
                  <a:lnTo>
                    <a:pt x="12" y="158"/>
                  </a:lnTo>
                  <a:lnTo>
                    <a:pt x="13" y="200"/>
                  </a:lnTo>
                  <a:lnTo>
                    <a:pt x="14" y="247"/>
                  </a:lnTo>
                  <a:lnTo>
                    <a:pt x="15" y="301"/>
                  </a:lnTo>
                  <a:lnTo>
                    <a:pt x="16" y="359"/>
                  </a:lnTo>
                  <a:lnTo>
                    <a:pt x="17" y="423"/>
                  </a:lnTo>
                  <a:lnTo>
                    <a:pt x="18" y="475"/>
                  </a:lnTo>
                  <a:lnTo>
                    <a:pt x="19" y="518"/>
                  </a:lnTo>
                  <a:lnTo>
                    <a:pt x="19" y="550"/>
                  </a:lnTo>
                  <a:lnTo>
                    <a:pt x="20" y="574"/>
                  </a:lnTo>
                  <a:lnTo>
                    <a:pt x="21" y="593"/>
                  </a:lnTo>
                  <a:lnTo>
                    <a:pt x="22" y="612"/>
                  </a:lnTo>
                  <a:lnTo>
                    <a:pt x="23" y="629"/>
                  </a:lnTo>
                  <a:lnTo>
                    <a:pt x="24" y="641"/>
                  </a:lnTo>
                  <a:lnTo>
                    <a:pt x="25" y="650"/>
                  </a:lnTo>
                  <a:lnTo>
                    <a:pt x="26" y="656"/>
                  </a:lnTo>
                  <a:lnTo>
                    <a:pt x="27" y="661"/>
                  </a:lnTo>
                  <a:lnTo>
                    <a:pt x="27" y="665"/>
                  </a:lnTo>
                  <a:lnTo>
                    <a:pt x="28" y="669"/>
                  </a:lnTo>
                  <a:lnTo>
                    <a:pt x="29" y="671"/>
                  </a:lnTo>
                  <a:lnTo>
                    <a:pt x="30" y="671"/>
                  </a:lnTo>
                  <a:lnTo>
                    <a:pt x="31" y="672"/>
                  </a:lnTo>
                  <a:lnTo>
                    <a:pt x="32" y="675"/>
                  </a:lnTo>
                  <a:lnTo>
                    <a:pt x="33" y="675"/>
                  </a:lnTo>
                  <a:lnTo>
                    <a:pt x="34" y="676"/>
                  </a:lnTo>
                  <a:lnTo>
                    <a:pt x="35" y="676"/>
                  </a:lnTo>
                  <a:lnTo>
                    <a:pt x="36" y="675"/>
                  </a:lnTo>
                  <a:lnTo>
                    <a:pt x="36" y="676"/>
                  </a:lnTo>
                  <a:lnTo>
                    <a:pt x="37" y="677"/>
                  </a:lnTo>
                  <a:lnTo>
                    <a:pt x="38" y="676"/>
                  </a:lnTo>
                  <a:lnTo>
                    <a:pt x="39" y="675"/>
                  </a:lnTo>
                  <a:lnTo>
                    <a:pt x="40" y="675"/>
                  </a:lnTo>
                  <a:lnTo>
                    <a:pt x="41" y="673"/>
                  </a:lnTo>
                  <a:lnTo>
                    <a:pt x="42" y="672"/>
                  </a:lnTo>
                  <a:lnTo>
                    <a:pt x="43" y="672"/>
                  </a:lnTo>
                  <a:lnTo>
                    <a:pt x="44" y="673"/>
                  </a:lnTo>
                  <a:lnTo>
                    <a:pt x="44" y="675"/>
                  </a:lnTo>
                  <a:lnTo>
                    <a:pt x="45" y="679"/>
                  </a:lnTo>
                  <a:lnTo>
                    <a:pt x="46" y="682"/>
                  </a:lnTo>
                  <a:lnTo>
                    <a:pt x="47" y="683"/>
                  </a:lnTo>
                  <a:lnTo>
                    <a:pt x="48" y="684"/>
                  </a:lnTo>
                  <a:lnTo>
                    <a:pt x="49" y="685"/>
                  </a:lnTo>
                  <a:lnTo>
                    <a:pt x="50" y="687"/>
                  </a:lnTo>
                  <a:lnTo>
                    <a:pt x="51" y="690"/>
                  </a:lnTo>
                  <a:lnTo>
                    <a:pt x="52" y="695"/>
                  </a:lnTo>
                  <a:lnTo>
                    <a:pt x="52" y="701"/>
                  </a:lnTo>
                  <a:lnTo>
                    <a:pt x="53" y="706"/>
                  </a:lnTo>
                  <a:lnTo>
                    <a:pt x="54" y="711"/>
                  </a:lnTo>
                  <a:lnTo>
                    <a:pt x="55" y="718"/>
                  </a:lnTo>
                  <a:lnTo>
                    <a:pt x="56" y="724"/>
                  </a:lnTo>
                  <a:lnTo>
                    <a:pt x="57" y="728"/>
                  </a:lnTo>
                  <a:lnTo>
                    <a:pt x="58" y="731"/>
                  </a:lnTo>
                  <a:lnTo>
                    <a:pt x="59" y="736"/>
                  </a:lnTo>
                  <a:lnTo>
                    <a:pt x="60" y="740"/>
                  </a:lnTo>
                  <a:lnTo>
                    <a:pt x="61" y="743"/>
                  </a:lnTo>
                  <a:lnTo>
                    <a:pt x="61" y="747"/>
                  </a:lnTo>
                  <a:lnTo>
                    <a:pt x="62" y="751"/>
                  </a:lnTo>
                  <a:lnTo>
                    <a:pt x="63" y="755"/>
                  </a:lnTo>
                  <a:lnTo>
                    <a:pt x="64" y="757"/>
                  </a:lnTo>
                  <a:lnTo>
                    <a:pt x="65" y="760"/>
                  </a:lnTo>
                  <a:lnTo>
                    <a:pt x="66" y="760"/>
                  </a:lnTo>
                  <a:lnTo>
                    <a:pt x="67" y="758"/>
                  </a:lnTo>
                  <a:lnTo>
                    <a:pt x="68" y="757"/>
                  </a:lnTo>
                  <a:lnTo>
                    <a:pt x="69" y="755"/>
                  </a:lnTo>
                  <a:lnTo>
                    <a:pt x="69" y="754"/>
                  </a:lnTo>
                  <a:lnTo>
                    <a:pt x="70" y="754"/>
                  </a:lnTo>
                  <a:lnTo>
                    <a:pt x="71" y="752"/>
                  </a:lnTo>
                  <a:lnTo>
                    <a:pt x="72" y="752"/>
                  </a:lnTo>
                  <a:lnTo>
                    <a:pt x="73" y="752"/>
                  </a:lnTo>
                  <a:lnTo>
                    <a:pt x="74" y="753"/>
                  </a:lnTo>
                  <a:lnTo>
                    <a:pt x="75" y="754"/>
                  </a:lnTo>
                  <a:lnTo>
                    <a:pt x="76" y="756"/>
                  </a:lnTo>
                  <a:lnTo>
                    <a:pt x="77" y="759"/>
                  </a:lnTo>
                  <a:lnTo>
                    <a:pt x="77" y="762"/>
                  </a:lnTo>
                  <a:lnTo>
                    <a:pt x="78" y="766"/>
                  </a:lnTo>
                  <a:lnTo>
                    <a:pt x="79" y="770"/>
                  </a:lnTo>
                  <a:lnTo>
                    <a:pt x="80" y="775"/>
                  </a:lnTo>
                  <a:lnTo>
                    <a:pt x="81" y="778"/>
                  </a:lnTo>
                  <a:lnTo>
                    <a:pt x="82" y="781"/>
                  </a:lnTo>
                  <a:lnTo>
                    <a:pt x="83" y="783"/>
                  </a:lnTo>
                  <a:lnTo>
                    <a:pt x="84" y="785"/>
                  </a:lnTo>
                  <a:lnTo>
                    <a:pt x="85" y="788"/>
                  </a:lnTo>
                  <a:lnTo>
                    <a:pt x="85" y="792"/>
                  </a:lnTo>
                  <a:lnTo>
                    <a:pt x="86" y="795"/>
                  </a:lnTo>
                  <a:lnTo>
                    <a:pt x="87" y="799"/>
                  </a:lnTo>
                  <a:lnTo>
                    <a:pt x="88" y="804"/>
                  </a:lnTo>
                  <a:lnTo>
                    <a:pt x="89" y="809"/>
                  </a:lnTo>
                  <a:lnTo>
                    <a:pt x="90" y="812"/>
                  </a:lnTo>
                  <a:lnTo>
                    <a:pt x="91" y="814"/>
                  </a:lnTo>
                  <a:lnTo>
                    <a:pt x="92" y="817"/>
                  </a:lnTo>
                  <a:lnTo>
                    <a:pt x="93" y="820"/>
                  </a:lnTo>
                  <a:lnTo>
                    <a:pt x="94" y="823"/>
                  </a:lnTo>
                  <a:lnTo>
                    <a:pt x="94" y="827"/>
                  </a:lnTo>
                  <a:lnTo>
                    <a:pt x="95" y="830"/>
                  </a:lnTo>
                  <a:lnTo>
                    <a:pt x="96" y="834"/>
                  </a:lnTo>
                  <a:lnTo>
                    <a:pt x="97" y="838"/>
                  </a:lnTo>
                  <a:lnTo>
                    <a:pt x="98" y="839"/>
                  </a:lnTo>
                  <a:lnTo>
                    <a:pt x="99" y="840"/>
                  </a:lnTo>
                  <a:lnTo>
                    <a:pt x="100" y="839"/>
                  </a:lnTo>
                  <a:lnTo>
                    <a:pt x="101" y="838"/>
                  </a:lnTo>
                  <a:lnTo>
                    <a:pt x="102" y="837"/>
                  </a:lnTo>
                  <a:lnTo>
                    <a:pt x="102" y="836"/>
                  </a:lnTo>
                  <a:lnTo>
                    <a:pt x="103" y="834"/>
                  </a:lnTo>
                  <a:lnTo>
                    <a:pt x="104" y="833"/>
                  </a:lnTo>
                  <a:lnTo>
                    <a:pt x="105" y="832"/>
                  </a:lnTo>
                  <a:lnTo>
                    <a:pt x="106" y="832"/>
                  </a:lnTo>
                  <a:lnTo>
                    <a:pt x="107" y="831"/>
                  </a:lnTo>
                  <a:lnTo>
                    <a:pt x="108" y="830"/>
                  </a:lnTo>
                  <a:lnTo>
                    <a:pt x="109" y="829"/>
                  </a:lnTo>
                  <a:lnTo>
                    <a:pt x="110" y="829"/>
                  </a:lnTo>
                  <a:lnTo>
                    <a:pt x="111" y="828"/>
                  </a:lnTo>
                  <a:lnTo>
                    <a:pt x="112" y="828"/>
                  </a:lnTo>
                  <a:lnTo>
                    <a:pt x="113" y="827"/>
                  </a:lnTo>
                  <a:lnTo>
                    <a:pt x="114" y="827"/>
                  </a:lnTo>
                  <a:lnTo>
                    <a:pt x="115" y="827"/>
                  </a:lnTo>
                  <a:lnTo>
                    <a:pt x="116" y="827"/>
                  </a:lnTo>
                  <a:lnTo>
                    <a:pt x="117" y="827"/>
                  </a:lnTo>
                  <a:lnTo>
                    <a:pt x="118" y="827"/>
                  </a:lnTo>
                  <a:lnTo>
                    <a:pt x="119" y="828"/>
                  </a:lnTo>
                  <a:lnTo>
                    <a:pt x="120" y="828"/>
                  </a:lnTo>
                  <a:lnTo>
                    <a:pt x="121" y="829"/>
                  </a:lnTo>
                  <a:lnTo>
                    <a:pt x="122" y="829"/>
                  </a:lnTo>
                  <a:lnTo>
                    <a:pt x="123" y="830"/>
                  </a:lnTo>
                  <a:lnTo>
                    <a:pt x="124" y="831"/>
                  </a:lnTo>
                  <a:lnTo>
                    <a:pt x="125" y="831"/>
                  </a:lnTo>
                  <a:lnTo>
                    <a:pt x="126" y="832"/>
                  </a:lnTo>
                  <a:lnTo>
                    <a:pt x="127" y="833"/>
                  </a:lnTo>
                  <a:lnTo>
                    <a:pt x="127" y="834"/>
                  </a:lnTo>
                  <a:lnTo>
                    <a:pt x="128" y="835"/>
                  </a:lnTo>
                  <a:lnTo>
                    <a:pt x="129" y="836"/>
                  </a:lnTo>
                  <a:lnTo>
                    <a:pt x="130" y="838"/>
                  </a:lnTo>
                  <a:lnTo>
                    <a:pt x="131" y="839"/>
                  </a:lnTo>
                  <a:lnTo>
                    <a:pt x="132" y="840"/>
                  </a:lnTo>
                  <a:lnTo>
                    <a:pt x="133" y="841"/>
                  </a:lnTo>
                  <a:lnTo>
                    <a:pt x="134" y="841"/>
                  </a:lnTo>
                  <a:lnTo>
                    <a:pt x="135" y="841"/>
                  </a:lnTo>
                  <a:lnTo>
                    <a:pt x="136" y="841"/>
                  </a:lnTo>
                  <a:lnTo>
                    <a:pt x="137" y="841"/>
                  </a:lnTo>
                  <a:lnTo>
                    <a:pt x="138" y="841"/>
                  </a:lnTo>
                  <a:lnTo>
                    <a:pt x="139" y="841"/>
                  </a:lnTo>
                  <a:lnTo>
                    <a:pt x="140" y="841"/>
                  </a:lnTo>
                  <a:lnTo>
                    <a:pt x="141" y="841"/>
                  </a:lnTo>
                  <a:lnTo>
                    <a:pt x="142" y="841"/>
                  </a:lnTo>
                  <a:lnTo>
                    <a:pt x="143" y="841"/>
                  </a:lnTo>
                  <a:lnTo>
                    <a:pt x="144" y="841"/>
                  </a:lnTo>
                  <a:lnTo>
                    <a:pt x="145" y="841"/>
                  </a:lnTo>
                  <a:lnTo>
                    <a:pt x="146" y="841"/>
                  </a:lnTo>
                  <a:lnTo>
                    <a:pt x="147" y="841"/>
                  </a:lnTo>
                  <a:lnTo>
                    <a:pt x="148" y="841"/>
                  </a:lnTo>
                  <a:lnTo>
                    <a:pt x="149" y="841"/>
                  </a:lnTo>
                  <a:lnTo>
                    <a:pt x="150" y="841"/>
                  </a:lnTo>
                  <a:lnTo>
                    <a:pt x="151" y="841"/>
                  </a:lnTo>
                  <a:lnTo>
                    <a:pt x="152" y="841"/>
                  </a:lnTo>
                  <a:lnTo>
                    <a:pt x="153" y="841"/>
                  </a:lnTo>
                  <a:lnTo>
                    <a:pt x="154" y="841"/>
                  </a:lnTo>
                  <a:lnTo>
                    <a:pt x="155" y="841"/>
                  </a:lnTo>
                  <a:lnTo>
                    <a:pt x="156" y="841"/>
                  </a:lnTo>
                  <a:lnTo>
                    <a:pt x="157" y="841"/>
                  </a:lnTo>
                  <a:lnTo>
                    <a:pt x="158" y="841"/>
                  </a:lnTo>
                  <a:lnTo>
                    <a:pt x="159" y="841"/>
                  </a:lnTo>
                  <a:lnTo>
                    <a:pt x="160" y="841"/>
                  </a:lnTo>
                  <a:lnTo>
                    <a:pt x="161" y="841"/>
                  </a:lnTo>
                  <a:lnTo>
                    <a:pt x="162" y="841"/>
                  </a:lnTo>
                  <a:lnTo>
                    <a:pt x="163" y="841"/>
                  </a:lnTo>
                  <a:lnTo>
                    <a:pt x="164" y="841"/>
                  </a:lnTo>
                  <a:lnTo>
                    <a:pt x="165" y="841"/>
                  </a:lnTo>
                  <a:lnTo>
                    <a:pt x="166" y="841"/>
                  </a:lnTo>
                  <a:lnTo>
                    <a:pt x="167" y="841"/>
                  </a:lnTo>
                  <a:lnTo>
                    <a:pt x="168" y="841"/>
                  </a:lnTo>
                  <a:lnTo>
                    <a:pt x="169" y="841"/>
                  </a:lnTo>
                  <a:lnTo>
                    <a:pt x="170" y="841"/>
                  </a:lnTo>
                  <a:lnTo>
                    <a:pt x="171" y="841"/>
                  </a:lnTo>
                  <a:lnTo>
                    <a:pt x="172" y="841"/>
                  </a:lnTo>
                  <a:lnTo>
                    <a:pt x="173" y="841"/>
                  </a:lnTo>
                  <a:lnTo>
                    <a:pt x="174" y="841"/>
                  </a:lnTo>
                  <a:lnTo>
                    <a:pt x="175" y="840"/>
                  </a:lnTo>
                  <a:lnTo>
                    <a:pt x="176" y="838"/>
                  </a:lnTo>
                  <a:lnTo>
                    <a:pt x="177" y="837"/>
                  </a:lnTo>
                  <a:lnTo>
                    <a:pt x="177" y="836"/>
                  </a:lnTo>
                  <a:lnTo>
                    <a:pt x="178" y="835"/>
                  </a:lnTo>
                  <a:lnTo>
                    <a:pt x="179" y="834"/>
                  </a:lnTo>
                  <a:lnTo>
                    <a:pt x="180" y="833"/>
                  </a:lnTo>
                  <a:lnTo>
                    <a:pt x="181" y="832"/>
                  </a:lnTo>
                  <a:lnTo>
                    <a:pt x="182" y="831"/>
                  </a:lnTo>
                  <a:lnTo>
                    <a:pt x="183" y="830"/>
                  </a:lnTo>
                  <a:lnTo>
                    <a:pt x="184" y="830"/>
                  </a:lnTo>
                  <a:lnTo>
                    <a:pt x="185" y="829"/>
                  </a:lnTo>
                  <a:lnTo>
                    <a:pt x="186" y="828"/>
                  </a:lnTo>
                  <a:lnTo>
                    <a:pt x="187" y="828"/>
                  </a:lnTo>
                  <a:lnTo>
                    <a:pt x="188" y="827"/>
                  </a:lnTo>
                  <a:lnTo>
                    <a:pt x="189" y="827"/>
                  </a:lnTo>
                  <a:lnTo>
                    <a:pt x="190" y="827"/>
                  </a:lnTo>
                  <a:lnTo>
                    <a:pt x="191" y="827"/>
                  </a:lnTo>
                  <a:lnTo>
                    <a:pt x="192" y="827"/>
                  </a:lnTo>
                  <a:lnTo>
                    <a:pt x="193" y="827"/>
                  </a:lnTo>
                  <a:lnTo>
                    <a:pt x="194" y="827"/>
                  </a:lnTo>
                  <a:lnTo>
                    <a:pt x="194" y="828"/>
                  </a:lnTo>
                  <a:lnTo>
                    <a:pt x="195" y="828"/>
                  </a:lnTo>
                  <a:lnTo>
                    <a:pt x="196" y="829"/>
                  </a:lnTo>
                  <a:lnTo>
                    <a:pt x="197" y="829"/>
                  </a:lnTo>
                  <a:lnTo>
                    <a:pt x="198" y="830"/>
                  </a:lnTo>
                  <a:lnTo>
                    <a:pt x="199" y="830"/>
                  </a:lnTo>
                  <a:lnTo>
                    <a:pt x="200" y="831"/>
                  </a:lnTo>
                  <a:lnTo>
                    <a:pt x="201" y="832"/>
                  </a:lnTo>
                  <a:lnTo>
                    <a:pt x="202" y="833"/>
                  </a:lnTo>
                  <a:lnTo>
                    <a:pt x="203" y="834"/>
                  </a:lnTo>
                  <a:lnTo>
                    <a:pt x="203" y="835"/>
                  </a:lnTo>
                  <a:lnTo>
                    <a:pt x="204" y="836"/>
                  </a:lnTo>
                  <a:lnTo>
                    <a:pt x="205" y="837"/>
                  </a:lnTo>
                  <a:lnTo>
                    <a:pt x="206" y="839"/>
                  </a:lnTo>
                  <a:lnTo>
                    <a:pt x="207" y="840"/>
                  </a:lnTo>
                  <a:lnTo>
                    <a:pt x="208" y="841"/>
                  </a:lnTo>
                  <a:lnTo>
                    <a:pt x="209" y="841"/>
                  </a:lnTo>
                  <a:lnTo>
                    <a:pt x="210" y="841"/>
                  </a:lnTo>
                  <a:lnTo>
                    <a:pt x="211" y="841"/>
                  </a:lnTo>
                  <a:lnTo>
                    <a:pt x="212" y="841"/>
                  </a:lnTo>
                  <a:lnTo>
                    <a:pt x="213" y="841"/>
                  </a:lnTo>
                  <a:lnTo>
                    <a:pt x="214" y="841"/>
                  </a:lnTo>
                  <a:lnTo>
                    <a:pt x="215" y="841"/>
                  </a:lnTo>
                  <a:lnTo>
                    <a:pt x="216" y="841"/>
                  </a:lnTo>
                  <a:lnTo>
                    <a:pt x="217" y="841"/>
                  </a:lnTo>
                  <a:lnTo>
                    <a:pt x="218" y="841"/>
                  </a:lnTo>
                  <a:lnTo>
                    <a:pt x="219" y="841"/>
                  </a:lnTo>
                  <a:lnTo>
                    <a:pt x="220" y="841"/>
                  </a:lnTo>
                  <a:lnTo>
                    <a:pt x="221" y="841"/>
                  </a:lnTo>
                  <a:lnTo>
                    <a:pt x="222" y="841"/>
                  </a:lnTo>
                  <a:lnTo>
                    <a:pt x="223" y="841"/>
                  </a:lnTo>
                  <a:lnTo>
                    <a:pt x="224" y="841"/>
                  </a:lnTo>
                  <a:lnTo>
                    <a:pt x="225" y="841"/>
                  </a:lnTo>
                  <a:lnTo>
                    <a:pt x="226" y="841"/>
                  </a:lnTo>
                  <a:lnTo>
                    <a:pt x="227" y="841"/>
                  </a:lnTo>
                  <a:lnTo>
                    <a:pt x="228" y="841"/>
                  </a:lnTo>
                  <a:lnTo>
                    <a:pt x="229" y="841"/>
                  </a:lnTo>
                  <a:lnTo>
                    <a:pt x="230" y="841"/>
                  </a:lnTo>
                  <a:lnTo>
                    <a:pt x="231" y="841"/>
                  </a:lnTo>
                  <a:lnTo>
                    <a:pt x="232" y="841"/>
                  </a:lnTo>
                  <a:lnTo>
                    <a:pt x="233" y="841"/>
                  </a:lnTo>
                  <a:lnTo>
                    <a:pt x="234" y="841"/>
                  </a:lnTo>
                  <a:lnTo>
                    <a:pt x="235" y="841"/>
                  </a:lnTo>
                  <a:lnTo>
                    <a:pt x="236" y="841"/>
                  </a:lnTo>
                  <a:lnTo>
                    <a:pt x="237" y="841"/>
                  </a:lnTo>
                  <a:lnTo>
                    <a:pt x="238" y="841"/>
                  </a:lnTo>
                  <a:lnTo>
                    <a:pt x="239" y="841"/>
                  </a:lnTo>
                  <a:lnTo>
                    <a:pt x="240" y="841"/>
                  </a:lnTo>
                  <a:lnTo>
                    <a:pt x="241" y="841"/>
                  </a:lnTo>
                  <a:lnTo>
                    <a:pt x="242" y="841"/>
                  </a:lnTo>
                  <a:lnTo>
                    <a:pt x="243" y="841"/>
                  </a:lnTo>
                  <a:lnTo>
                    <a:pt x="244" y="841"/>
                  </a:lnTo>
                  <a:lnTo>
                    <a:pt x="245" y="841"/>
                  </a:lnTo>
                  <a:lnTo>
                    <a:pt x="246" y="841"/>
                  </a:lnTo>
                  <a:lnTo>
                    <a:pt x="247" y="841"/>
                  </a:lnTo>
                  <a:lnTo>
                    <a:pt x="248" y="841"/>
                  </a:lnTo>
                  <a:lnTo>
                    <a:pt x="249" y="841"/>
                  </a:lnTo>
                  <a:lnTo>
                    <a:pt x="250" y="841"/>
                  </a:lnTo>
                  <a:lnTo>
                    <a:pt x="251" y="840"/>
                  </a:lnTo>
                  <a:lnTo>
                    <a:pt x="252" y="838"/>
                  </a:lnTo>
                  <a:lnTo>
                    <a:pt x="253" y="837"/>
                  </a:lnTo>
                  <a:lnTo>
                    <a:pt x="253" y="836"/>
                  </a:lnTo>
                  <a:lnTo>
                    <a:pt x="254" y="835"/>
                  </a:lnTo>
                  <a:lnTo>
                    <a:pt x="255" y="834"/>
                  </a:lnTo>
                  <a:lnTo>
                    <a:pt x="256" y="833"/>
                  </a:lnTo>
                  <a:lnTo>
                    <a:pt x="257" y="832"/>
                  </a:lnTo>
                  <a:lnTo>
                    <a:pt x="258" y="831"/>
                  </a:lnTo>
                  <a:lnTo>
                    <a:pt x="259" y="830"/>
                  </a:lnTo>
                  <a:lnTo>
                    <a:pt x="260" y="830"/>
                  </a:lnTo>
                  <a:lnTo>
                    <a:pt x="261" y="829"/>
                  </a:lnTo>
                  <a:lnTo>
                    <a:pt x="262" y="828"/>
                  </a:lnTo>
                  <a:lnTo>
                    <a:pt x="263" y="828"/>
                  </a:lnTo>
                  <a:lnTo>
                    <a:pt x="264" y="827"/>
                  </a:lnTo>
                  <a:lnTo>
                    <a:pt x="265" y="827"/>
                  </a:lnTo>
                  <a:lnTo>
                    <a:pt x="266" y="827"/>
                  </a:lnTo>
                  <a:lnTo>
                    <a:pt x="267" y="827"/>
                  </a:lnTo>
                </a:path>
              </a:pathLst>
            </a:custGeom>
            <a:noFill/>
            <a:ln w="12065">
              <a:solidFill>
                <a:srgbClr val="90353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6" name="Freeform 42"/>
            <p:cNvSpPr>
              <a:spLocks/>
            </p:cNvSpPr>
            <p:nvPr/>
          </p:nvSpPr>
          <p:spPr bwMode="auto">
            <a:xfrm>
              <a:off x="994" y="767"/>
              <a:ext cx="2324" cy="3305"/>
            </a:xfrm>
            <a:custGeom>
              <a:avLst/>
              <a:gdLst/>
              <a:ahLst/>
              <a:cxnLst>
                <a:cxn ang="0">
                  <a:pos x="7" y="0"/>
                </a:cxn>
                <a:cxn ang="0">
                  <a:pos x="15" y="212"/>
                </a:cxn>
                <a:cxn ang="0">
                  <a:pos x="23" y="485"/>
                </a:cxn>
                <a:cxn ang="0">
                  <a:pos x="31" y="576"/>
                </a:cxn>
                <a:cxn ang="0">
                  <a:pos x="40" y="649"/>
                </a:cxn>
                <a:cxn ang="0">
                  <a:pos x="48" y="687"/>
                </a:cxn>
                <a:cxn ang="0">
                  <a:pos x="56" y="739"/>
                </a:cxn>
                <a:cxn ang="0">
                  <a:pos x="65" y="786"/>
                </a:cxn>
                <a:cxn ang="0">
                  <a:pos x="73" y="811"/>
                </a:cxn>
                <a:cxn ang="0">
                  <a:pos x="81" y="832"/>
                </a:cxn>
                <a:cxn ang="0">
                  <a:pos x="90" y="832"/>
                </a:cxn>
                <a:cxn ang="0">
                  <a:pos x="98" y="832"/>
                </a:cxn>
                <a:cxn ang="0">
                  <a:pos x="106" y="832"/>
                </a:cxn>
                <a:cxn ang="0">
                  <a:pos x="114" y="832"/>
                </a:cxn>
                <a:cxn ang="0">
                  <a:pos x="123" y="832"/>
                </a:cxn>
                <a:cxn ang="0">
                  <a:pos x="131" y="832"/>
                </a:cxn>
                <a:cxn ang="0">
                  <a:pos x="139" y="832"/>
                </a:cxn>
                <a:cxn ang="0">
                  <a:pos x="148" y="832"/>
                </a:cxn>
                <a:cxn ang="0">
                  <a:pos x="156" y="832"/>
                </a:cxn>
                <a:cxn ang="0">
                  <a:pos x="164" y="832"/>
                </a:cxn>
                <a:cxn ang="0">
                  <a:pos x="172" y="832"/>
                </a:cxn>
                <a:cxn ang="0">
                  <a:pos x="181" y="832"/>
                </a:cxn>
                <a:cxn ang="0">
                  <a:pos x="189" y="832"/>
                </a:cxn>
                <a:cxn ang="0">
                  <a:pos x="197" y="832"/>
                </a:cxn>
                <a:cxn ang="0">
                  <a:pos x="206" y="832"/>
                </a:cxn>
                <a:cxn ang="0">
                  <a:pos x="214" y="832"/>
                </a:cxn>
                <a:cxn ang="0">
                  <a:pos x="222" y="832"/>
                </a:cxn>
                <a:cxn ang="0">
                  <a:pos x="230" y="832"/>
                </a:cxn>
                <a:cxn ang="0">
                  <a:pos x="239" y="832"/>
                </a:cxn>
                <a:cxn ang="0">
                  <a:pos x="247" y="832"/>
                </a:cxn>
                <a:cxn ang="0">
                  <a:pos x="255" y="832"/>
                </a:cxn>
                <a:cxn ang="0">
                  <a:pos x="264" y="832"/>
                </a:cxn>
                <a:cxn ang="0">
                  <a:pos x="272" y="832"/>
                </a:cxn>
                <a:cxn ang="0">
                  <a:pos x="280" y="832"/>
                </a:cxn>
                <a:cxn ang="0">
                  <a:pos x="288" y="832"/>
                </a:cxn>
                <a:cxn ang="0">
                  <a:pos x="297" y="832"/>
                </a:cxn>
                <a:cxn ang="0">
                  <a:pos x="305" y="814"/>
                </a:cxn>
                <a:cxn ang="0">
                  <a:pos x="313" y="804"/>
                </a:cxn>
                <a:cxn ang="0">
                  <a:pos x="322" y="810"/>
                </a:cxn>
                <a:cxn ang="0">
                  <a:pos x="330" y="829"/>
                </a:cxn>
                <a:cxn ang="0">
                  <a:pos x="338" y="832"/>
                </a:cxn>
                <a:cxn ang="0">
                  <a:pos x="347" y="832"/>
                </a:cxn>
                <a:cxn ang="0">
                  <a:pos x="355" y="832"/>
                </a:cxn>
                <a:cxn ang="0">
                  <a:pos x="363" y="832"/>
                </a:cxn>
                <a:cxn ang="0">
                  <a:pos x="371" y="832"/>
                </a:cxn>
                <a:cxn ang="0">
                  <a:pos x="380" y="832"/>
                </a:cxn>
                <a:cxn ang="0">
                  <a:pos x="388" y="832"/>
                </a:cxn>
                <a:cxn ang="0">
                  <a:pos x="396" y="832"/>
                </a:cxn>
                <a:cxn ang="0">
                  <a:pos x="405" y="832"/>
                </a:cxn>
                <a:cxn ang="0">
                  <a:pos x="413" y="832"/>
                </a:cxn>
                <a:cxn ang="0">
                  <a:pos x="421" y="832"/>
                </a:cxn>
                <a:cxn ang="0">
                  <a:pos x="429" y="832"/>
                </a:cxn>
                <a:cxn ang="0">
                  <a:pos x="438" y="832"/>
                </a:cxn>
                <a:cxn ang="0">
                  <a:pos x="446" y="832"/>
                </a:cxn>
                <a:cxn ang="0">
                  <a:pos x="454" y="832"/>
                </a:cxn>
                <a:cxn ang="0">
                  <a:pos x="463" y="832"/>
                </a:cxn>
                <a:cxn ang="0">
                  <a:pos x="471" y="832"/>
                </a:cxn>
                <a:cxn ang="0">
                  <a:pos x="479" y="832"/>
                </a:cxn>
                <a:cxn ang="0">
                  <a:pos x="487" y="811"/>
                </a:cxn>
                <a:cxn ang="0">
                  <a:pos x="496" y="804"/>
                </a:cxn>
              </a:cxnLst>
              <a:rect l="0" t="0" r="r" b="b"/>
              <a:pathLst>
                <a:path w="496" h="832">
                  <a:moveTo>
                    <a:pt x="0" y="95"/>
                  </a:moveTo>
                  <a:lnTo>
                    <a:pt x="2" y="57"/>
                  </a:lnTo>
                  <a:lnTo>
                    <a:pt x="3" y="24"/>
                  </a:lnTo>
                  <a:lnTo>
                    <a:pt x="5" y="2"/>
                  </a:lnTo>
                  <a:lnTo>
                    <a:pt x="7" y="0"/>
                  </a:lnTo>
                  <a:lnTo>
                    <a:pt x="8" y="11"/>
                  </a:lnTo>
                  <a:lnTo>
                    <a:pt x="10" y="37"/>
                  </a:lnTo>
                  <a:lnTo>
                    <a:pt x="12" y="75"/>
                  </a:lnTo>
                  <a:lnTo>
                    <a:pt x="13" y="132"/>
                  </a:lnTo>
                  <a:lnTo>
                    <a:pt x="15" y="212"/>
                  </a:lnTo>
                  <a:lnTo>
                    <a:pt x="17" y="313"/>
                  </a:lnTo>
                  <a:lnTo>
                    <a:pt x="18" y="382"/>
                  </a:lnTo>
                  <a:lnTo>
                    <a:pt x="20" y="429"/>
                  </a:lnTo>
                  <a:lnTo>
                    <a:pt x="21" y="465"/>
                  </a:lnTo>
                  <a:lnTo>
                    <a:pt x="23" y="485"/>
                  </a:lnTo>
                  <a:lnTo>
                    <a:pt x="25" y="507"/>
                  </a:lnTo>
                  <a:lnTo>
                    <a:pt x="26" y="531"/>
                  </a:lnTo>
                  <a:lnTo>
                    <a:pt x="28" y="554"/>
                  </a:lnTo>
                  <a:lnTo>
                    <a:pt x="30" y="565"/>
                  </a:lnTo>
                  <a:lnTo>
                    <a:pt x="31" y="576"/>
                  </a:lnTo>
                  <a:lnTo>
                    <a:pt x="33" y="595"/>
                  </a:lnTo>
                  <a:lnTo>
                    <a:pt x="35" y="611"/>
                  </a:lnTo>
                  <a:lnTo>
                    <a:pt x="36" y="621"/>
                  </a:lnTo>
                  <a:lnTo>
                    <a:pt x="38" y="635"/>
                  </a:lnTo>
                  <a:lnTo>
                    <a:pt x="40" y="649"/>
                  </a:lnTo>
                  <a:lnTo>
                    <a:pt x="41" y="659"/>
                  </a:lnTo>
                  <a:lnTo>
                    <a:pt x="43" y="667"/>
                  </a:lnTo>
                  <a:lnTo>
                    <a:pt x="45" y="671"/>
                  </a:lnTo>
                  <a:lnTo>
                    <a:pt x="46" y="677"/>
                  </a:lnTo>
                  <a:lnTo>
                    <a:pt x="48" y="687"/>
                  </a:lnTo>
                  <a:lnTo>
                    <a:pt x="50" y="698"/>
                  </a:lnTo>
                  <a:lnTo>
                    <a:pt x="51" y="706"/>
                  </a:lnTo>
                  <a:lnTo>
                    <a:pt x="53" y="717"/>
                  </a:lnTo>
                  <a:lnTo>
                    <a:pt x="55" y="726"/>
                  </a:lnTo>
                  <a:lnTo>
                    <a:pt x="56" y="739"/>
                  </a:lnTo>
                  <a:lnTo>
                    <a:pt x="58" y="755"/>
                  </a:lnTo>
                  <a:lnTo>
                    <a:pt x="60" y="769"/>
                  </a:lnTo>
                  <a:lnTo>
                    <a:pt x="61" y="778"/>
                  </a:lnTo>
                  <a:lnTo>
                    <a:pt x="63" y="783"/>
                  </a:lnTo>
                  <a:lnTo>
                    <a:pt x="65" y="786"/>
                  </a:lnTo>
                  <a:lnTo>
                    <a:pt x="66" y="789"/>
                  </a:lnTo>
                  <a:lnTo>
                    <a:pt x="68" y="794"/>
                  </a:lnTo>
                  <a:lnTo>
                    <a:pt x="70" y="800"/>
                  </a:lnTo>
                  <a:lnTo>
                    <a:pt x="71" y="807"/>
                  </a:lnTo>
                  <a:lnTo>
                    <a:pt x="73" y="811"/>
                  </a:lnTo>
                  <a:lnTo>
                    <a:pt x="75" y="814"/>
                  </a:lnTo>
                  <a:lnTo>
                    <a:pt x="76" y="817"/>
                  </a:lnTo>
                  <a:lnTo>
                    <a:pt x="78" y="821"/>
                  </a:lnTo>
                  <a:lnTo>
                    <a:pt x="80" y="826"/>
                  </a:lnTo>
                  <a:lnTo>
                    <a:pt x="81" y="832"/>
                  </a:lnTo>
                  <a:lnTo>
                    <a:pt x="83" y="832"/>
                  </a:lnTo>
                  <a:lnTo>
                    <a:pt x="85" y="832"/>
                  </a:lnTo>
                  <a:lnTo>
                    <a:pt x="86" y="832"/>
                  </a:lnTo>
                  <a:lnTo>
                    <a:pt x="88" y="832"/>
                  </a:lnTo>
                  <a:lnTo>
                    <a:pt x="90" y="832"/>
                  </a:lnTo>
                  <a:lnTo>
                    <a:pt x="91" y="832"/>
                  </a:lnTo>
                  <a:lnTo>
                    <a:pt x="93" y="832"/>
                  </a:lnTo>
                  <a:lnTo>
                    <a:pt x="94" y="832"/>
                  </a:lnTo>
                  <a:lnTo>
                    <a:pt x="96" y="832"/>
                  </a:lnTo>
                  <a:lnTo>
                    <a:pt x="98" y="832"/>
                  </a:lnTo>
                  <a:lnTo>
                    <a:pt x="99" y="832"/>
                  </a:lnTo>
                  <a:lnTo>
                    <a:pt x="101" y="832"/>
                  </a:lnTo>
                  <a:lnTo>
                    <a:pt x="103" y="832"/>
                  </a:lnTo>
                  <a:lnTo>
                    <a:pt x="104" y="832"/>
                  </a:lnTo>
                  <a:lnTo>
                    <a:pt x="106" y="832"/>
                  </a:lnTo>
                  <a:lnTo>
                    <a:pt x="108" y="832"/>
                  </a:lnTo>
                  <a:lnTo>
                    <a:pt x="109" y="832"/>
                  </a:lnTo>
                  <a:lnTo>
                    <a:pt x="111" y="832"/>
                  </a:lnTo>
                  <a:lnTo>
                    <a:pt x="113" y="832"/>
                  </a:lnTo>
                  <a:lnTo>
                    <a:pt x="114" y="832"/>
                  </a:lnTo>
                  <a:lnTo>
                    <a:pt x="116" y="832"/>
                  </a:lnTo>
                  <a:lnTo>
                    <a:pt x="118" y="832"/>
                  </a:lnTo>
                  <a:lnTo>
                    <a:pt x="119" y="832"/>
                  </a:lnTo>
                  <a:lnTo>
                    <a:pt x="121" y="832"/>
                  </a:lnTo>
                  <a:lnTo>
                    <a:pt x="123" y="832"/>
                  </a:lnTo>
                  <a:lnTo>
                    <a:pt x="124" y="832"/>
                  </a:lnTo>
                  <a:lnTo>
                    <a:pt x="126" y="832"/>
                  </a:lnTo>
                  <a:lnTo>
                    <a:pt x="128" y="832"/>
                  </a:lnTo>
                  <a:lnTo>
                    <a:pt x="129" y="832"/>
                  </a:lnTo>
                  <a:lnTo>
                    <a:pt x="131" y="832"/>
                  </a:lnTo>
                  <a:lnTo>
                    <a:pt x="133" y="832"/>
                  </a:lnTo>
                  <a:lnTo>
                    <a:pt x="134" y="832"/>
                  </a:lnTo>
                  <a:lnTo>
                    <a:pt x="136" y="832"/>
                  </a:lnTo>
                  <a:lnTo>
                    <a:pt x="138" y="832"/>
                  </a:lnTo>
                  <a:lnTo>
                    <a:pt x="139" y="832"/>
                  </a:lnTo>
                  <a:lnTo>
                    <a:pt x="141" y="832"/>
                  </a:lnTo>
                  <a:lnTo>
                    <a:pt x="143" y="832"/>
                  </a:lnTo>
                  <a:lnTo>
                    <a:pt x="144" y="832"/>
                  </a:lnTo>
                  <a:lnTo>
                    <a:pt x="146" y="832"/>
                  </a:lnTo>
                  <a:lnTo>
                    <a:pt x="148" y="832"/>
                  </a:lnTo>
                  <a:lnTo>
                    <a:pt x="149" y="832"/>
                  </a:lnTo>
                  <a:lnTo>
                    <a:pt x="151" y="832"/>
                  </a:lnTo>
                  <a:lnTo>
                    <a:pt x="152" y="832"/>
                  </a:lnTo>
                  <a:lnTo>
                    <a:pt x="154" y="832"/>
                  </a:lnTo>
                  <a:lnTo>
                    <a:pt x="156" y="832"/>
                  </a:lnTo>
                  <a:lnTo>
                    <a:pt x="157" y="832"/>
                  </a:lnTo>
                  <a:lnTo>
                    <a:pt x="159" y="832"/>
                  </a:lnTo>
                  <a:lnTo>
                    <a:pt x="161" y="832"/>
                  </a:lnTo>
                  <a:lnTo>
                    <a:pt x="162" y="832"/>
                  </a:lnTo>
                  <a:lnTo>
                    <a:pt x="164" y="832"/>
                  </a:lnTo>
                  <a:lnTo>
                    <a:pt x="166" y="832"/>
                  </a:lnTo>
                  <a:lnTo>
                    <a:pt x="167" y="832"/>
                  </a:lnTo>
                  <a:lnTo>
                    <a:pt x="169" y="832"/>
                  </a:lnTo>
                  <a:lnTo>
                    <a:pt x="171" y="832"/>
                  </a:lnTo>
                  <a:lnTo>
                    <a:pt x="172" y="832"/>
                  </a:lnTo>
                  <a:lnTo>
                    <a:pt x="174" y="832"/>
                  </a:lnTo>
                  <a:lnTo>
                    <a:pt x="176" y="832"/>
                  </a:lnTo>
                  <a:lnTo>
                    <a:pt x="177" y="832"/>
                  </a:lnTo>
                  <a:lnTo>
                    <a:pt x="179" y="832"/>
                  </a:lnTo>
                  <a:lnTo>
                    <a:pt x="181" y="832"/>
                  </a:lnTo>
                  <a:lnTo>
                    <a:pt x="182" y="832"/>
                  </a:lnTo>
                  <a:lnTo>
                    <a:pt x="184" y="832"/>
                  </a:lnTo>
                  <a:lnTo>
                    <a:pt x="186" y="832"/>
                  </a:lnTo>
                  <a:lnTo>
                    <a:pt x="187" y="832"/>
                  </a:lnTo>
                  <a:lnTo>
                    <a:pt x="189" y="832"/>
                  </a:lnTo>
                  <a:lnTo>
                    <a:pt x="191" y="832"/>
                  </a:lnTo>
                  <a:lnTo>
                    <a:pt x="192" y="832"/>
                  </a:lnTo>
                  <a:lnTo>
                    <a:pt x="194" y="832"/>
                  </a:lnTo>
                  <a:lnTo>
                    <a:pt x="196" y="832"/>
                  </a:lnTo>
                  <a:lnTo>
                    <a:pt x="197" y="832"/>
                  </a:lnTo>
                  <a:lnTo>
                    <a:pt x="199" y="832"/>
                  </a:lnTo>
                  <a:lnTo>
                    <a:pt x="201" y="832"/>
                  </a:lnTo>
                  <a:lnTo>
                    <a:pt x="202" y="832"/>
                  </a:lnTo>
                  <a:lnTo>
                    <a:pt x="204" y="832"/>
                  </a:lnTo>
                  <a:lnTo>
                    <a:pt x="206" y="832"/>
                  </a:lnTo>
                  <a:lnTo>
                    <a:pt x="207" y="832"/>
                  </a:lnTo>
                  <a:lnTo>
                    <a:pt x="209" y="832"/>
                  </a:lnTo>
                  <a:lnTo>
                    <a:pt x="211" y="832"/>
                  </a:lnTo>
                  <a:lnTo>
                    <a:pt x="212" y="832"/>
                  </a:lnTo>
                  <a:lnTo>
                    <a:pt x="214" y="832"/>
                  </a:lnTo>
                  <a:lnTo>
                    <a:pt x="216" y="832"/>
                  </a:lnTo>
                  <a:lnTo>
                    <a:pt x="217" y="832"/>
                  </a:lnTo>
                  <a:lnTo>
                    <a:pt x="219" y="832"/>
                  </a:lnTo>
                  <a:lnTo>
                    <a:pt x="221" y="832"/>
                  </a:lnTo>
                  <a:lnTo>
                    <a:pt x="222" y="832"/>
                  </a:lnTo>
                  <a:lnTo>
                    <a:pt x="224" y="832"/>
                  </a:lnTo>
                  <a:lnTo>
                    <a:pt x="225" y="832"/>
                  </a:lnTo>
                  <a:lnTo>
                    <a:pt x="227" y="832"/>
                  </a:lnTo>
                  <a:lnTo>
                    <a:pt x="229" y="832"/>
                  </a:lnTo>
                  <a:lnTo>
                    <a:pt x="230" y="832"/>
                  </a:lnTo>
                  <a:lnTo>
                    <a:pt x="232" y="832"/>
                  </a:lnTo>
                  <a:lnTo>
                    <a:pt x="234" y="832"/>
                  </a:lnTo>
                  <a:lnTo>
                    <a:pt x="235" y="832"/>
                  </a:lnTo>
                  <a:lnTo>
                    <a:pt x="237" y="832"/>
                  </a:lnTo>
                  <a:lnTo>
                    <a:pt x="239" y="832"/>
                  </a:lnTo>
                  <a:lnTo>
                    <a:pt x="240" y="832"/>
                  </a:lnTo>
                  <a:lnTo>
                    <a:pt x="242" y="832"/>
                  </a:lnTo>
                  <a:lnTo>
                    <a:pt x="244" y="832"/>
                  </a:lnTo>
                  <a:lnTo>
                    <a:pt x="245" y="832"/>
                  </a:lnTo>
                  <a:lnTo>
                    <a:pt x="247" y="832"/>
                  </a:lnTo>
                  <a:lnTo>
                    <a:pt x="249" y="832"/>
                  </a:lnTo>
                  <a:lnTo>
                    <a:pt x="250" y="832"/>
                  </a:lnTo>
                  <a:lnTo>
                    <a:pt x="252" y="832"/>
                  </a:lnTo>
                  <a:lnTo>
                    <a:pt x="254" y="832"/>
                  </a:lnTo>
                  <a:lnTo>
                    <a:pt x="255" y="832"/>
                  </a:lnTo>
                  <a:lnTo>
                    <a:pt x="257" y="832"/>
                  </a:lnTo>
                  <a:lnTo>
                    <a:pt x="259" y="832"/>
                  </a:lnTo>
                  <a:lnTo>
                    <a:pt x="260" y="832"/>
                  </a:lnTo>
                  <a:lnTo>
                    <a:pt x="262" y="832"/>
                  </a:lnTo>
                  <a:lnTo>
                    <a:pt x="264" y="832"/>
                  </a:lnTo>
                  <a:lnTo>
                    <a:pt x="265" y="832"/>
                  </a:lnTo>
                  <a:lnTo>
                    <a:pt x="267" y="832"/>
                  </a:lnTo>
                  <a:lnTo>
                    <a:pt x="269" y="832"/>
                  </a:lnTo>
                  <a:lnTo>
                    <a:pt x="270" y="832"/>
                  </a:lnTo>
                  <a:lnTo>
                    <a:pt x="272" y="832"/>
                  </a:lnTo>
                  <a:lnTo>
                    <a:pt x="274" y="832"/>
                  </a:lnTo>
                  <a:lnTo>
                    <a:pt x="275" y="832"/>
                  </a:lnTo>
                  <a:lnTo>
                    <a:pt x="277" y="832"/>
                  </a:lnTo>
                  <a:lnTo>
                    <a:pt x="279" y="832"/>
                  </a:lnTo>
                  <a:lnTo>
                    <a:pt x="280" y="832"/>
                  </a:lnTo>
                  <a:lnTo>
                    <a:pt x="282" y="832"/>
                  </a:lnTo>
                  <a:lnTo>
                    <a:pt x="284" y="832"/>
                  </a:lnTo>
                  <a:lnTo>
                    <a:pt x="285" y="832"/>
                  </a:lnTo>
                  <a:lnTo>
                    <a:pt x="287" y="832"/>
                  </a:lnTo>
                  <a:lnTo>
                    <a:pt x="288" y="832"/>
                  </a:lnTo>
                  <a:lnTo>
                    <a:pt x="290" y="832"/>
                  </a:lnTo>
                  <a:lnTo>
                    <a:pt x="292" y="832"/>
                  </a:lnTo>
                  <a:lnTo>
                    <a:pt x="293" y="832"/>
                  </a:lnTo>
                  <a:lnTo>
                    <a:pt x="295" y="832"/>
                  </a:lnTo>
                  <a:lnTo>
                    <a:pt x="297" y="832"/>
                  </a:lnTo>
                  <a:lnTo>
                    <a:pt x="298" y="831"/>
                  </a:lnTo>
                  <a:lnTo>
                    <a:pt x="300" y="826"/>
                  </a:lnTo>
                  <a:lnTo>
                    <a:pt x="302" y="821"/>
                  </a:lnTo>
                  <a:lnTo>
                    <a:pt x="303" y="817"/>
                  </a:lnTo>
                  <a:lnTo>
                    <a:pt x="305" y="814"/>
                  </a:lnTo>
                  <a:lnTo>
                    <a:pt x="307" y="811"/>
                  </a:lnTo>
                  <a:lnTo>
                    <a:pt x="308" y="808"/>
                  </a:lnTo>
                  <a:lnTo>
                    <a:pt x="310" y="806"/>
                  </a:lnTo>
                  <a:lnTo>
                    <a:pt x="312" y="805"/>
                  </a:lnTo>
                  <a:lnTo>
                    <a:pt x="313" y="804"/>
                  </a:lnTo>
                  <a:lnTo>
                    <a:pt x="315" y="804"/>
                  </a:lnTo>
                  <a:lnTo>
                    <a:pt x="317" y="805"/>
                  </a:lnTo>
                  <a:lnTo>
                    <a:pt x="318" y="806"/>
                  </a:lnTo>
                  <a:lnTo>
                    <a:pt x="320" y="807"/>
                  </a:lnTo>
                  <a:lnTo>
                    <a:pt x="322" y="810"/>
                  </a:lnTo>
                  <a:lnTo>
                    <a:pt x="323" y="812"/>
                  </a:lnTo>
                  <a:lnTo>
                    <a:pt x="325" y="816"/>
                  </a:lnTo>
                  <a:lnTo>
                    <a:pt x="327" y="820"/>
                  </a:lnTo>
                  <a:lnTo>
                    <a:pt x="328" y="824"/>
                  </a:lnTo>
                  <a:lnTo>
                    <a:pt x="330" y="829"/>
                  </a:lnTo>
                  <a:lnTo>
                    <a:pt x="332" y="832"/>
                  </a:lnTo>
                  <a:lnTo>
                    <a:pt x="333" y="832"/>
                  </a:lnTo>
                  <a:lnTo>
                    <a:pt x="335" y="832"/>
                  </a:lnTo>
                  <a:lnTo>
                    <a:pt x="337" y="832"/>
                  </a:lnTo>
                  <a:lnTo>
                    <a:pt x="338" y="832"/>
                  </a:lnTo>
                  <a:lnTo>
                    <a:pt x="340" y="832"/>
                  </a:lnTo>
                  <a:lnTo>
                    <a:pt x="342" y="832"/>
                  </a:lnTo>
                  <a:lnTo>
                    <a:pt x="343" y="832"/>
                  </a:lnTo>
                  <a:lnTo>
                    <a:pt x="345" y="832"/>
                  </a:lnTo>
                  <a:lnTo>
                    <a:pt x="347" y="832"/>
                  </a:lnTo>
                  <a:lnTo>
                    <a:pt x="348" y="832"/>
                  </a:lnTo>
                  <a:lnTo>
                    <a:pt x="350" y="832"/>
                  </a:lnTo>
                  <a:lnTo>
                    <a:pt x="351" y="832"/>
                  </a:lnTo>
                  <a:lnTo>
                    <a:pt x="353" y="832"/>
                  </a:lnTo>
                  <a:lnTo>
                    <a:pt x="355" y="832"/>
                  </a:lnTo>
                  <a:lnTo>
                    <a:pt x="356" y="832"/>
                  </a:lnTo>
                  <a:lnTo>
                    <a:pt x="358" y="832"/>
                  </a:lnTo>
                  <a:lnTo>
                    <a:pt x="360" y="832"/>
                  </a:lnTo>
                  <a:lnTo>
                    <a:pt x="361" y="832"/>
                  </a:lnTo>
                  <a:lnTo>
                    <a:pt x="363" y="832"/>
                  </a:lnTo>
                  <a:lnTo>
                    <a:pt x="365" y="832"/>
                  </a:lnTo>
                  <a:lnTo>
                    <a:pt x="366" y="832"/>
                  </a:lnTo>
                  <a:lnTo>
                    <a:pt x="368" y="832"/>
                  </a:lnTo>
                  <a:lnTo>
                    <a:pt x="370" y="832"/>
                  </a:lnTo>
                  <a:lnTo>
                    <a:pt x="371" y="832"/>
                  </a:lnTo>
                  <a:lnTo>
                    <a:pt x="373" y="832"/>
                  </a:lnTo>
                  <a:lnTo>
                    <a:pt x="375" y="832"/>
                  </a:lnTo>
                  <a:lnTo>
                    <a:pt x="376" y="832"/>
                  </a:lnTo>
                  <a:lnTo>
                    <a:pt x="378" y="832"/>
                  </a:lnTo>
                  <a:lnTo>
                    <a:pt x="380" y="832"/>
                  </a:lnTo>
                  <a:lnTo>
                    <a:pt x="381" y="832"/>
                  </a:lnTo>
                  <a:lnTo>
                    <a:pt x="383" y="832"/>
                  </a:lnTo>
                  <a:lnTo>
                    <a:pt x="385" y="832"/>
                  </a:lnTo>
                  <a:lnTo>
                    <a:pt x="386" y="832"/>
                  </a:lnTo>
                  <a:lnTo>
                    <a:pt x="388" y="832"/>
                  </a:lnTo>
                  <a:lnTo>
                    <a:pt x="390" y="832"/>
                  </a:lnTo>
                  <a:lnTo>
                    <a:pt x="391" y="832"/>
                  </a:lnTo>
                  <a:lnTo>
                    <a:pt x="393" y="832"/>
                  </a:lnTo>
                  <a:lnTo>
                    <a:pt x="395" y="832"/>
                  </a:lnTo>
                  <a:lnTo>
                    <a:pt x="396" y="832"/>
                  </a:lnTo>
                  <a:lnTo>
                    <a:pt x="398" y="832"/>
                  </a:lnTo>
                  <a:lnTo>
                    <a:pt x="400" y="832"/>
                  </a:lnTo>
                  <a:lnTo>
                    <a:pt x="401" y="832"/>
                  </a:lnTo>
                  <a:lnTo>
                    <a:pt x="403" y="832"/>
                  </a:lnTo>
                  <a:lnTo>
                    <a:pt x="405" y="832"/>
                  </a:lnTo>
                  <a:lnTo>
                    <a:pt x="406" y="832"/>
                  </a:lnTo>
                  <a:lnTo>
                    <a:pt x="408" y="832"/>
                  </a:lnTo>
                  <a:lnTo>
                    <a:pt x="410" y="832"/>
                  </a:lnTo>
                  <a:lnTo>
                    <a:pt x="411" y="832"/>
                  </a:lnTo>
                  <a:lnTo>
                    <a:pt x="413" y="832"/>
                  </a:lnTo>
                  <a:lnTo>
                    <a:pt x="415" y="832"/>
                  </a:lnTo>
                  <a:lnTo>
                    <a:pt x="416" y="832"/>
                  </a:lnTo>
                  <a:lnTo>
                    <a:pt x="418" y="832"/>
                  </a:lnTo>
                  <a:lnTo>
                    <a:pt x="419" y="832"/>
                  </a:lnTo>
                  <a:lnTo>
                    <a:pt x="421" y="832"/>
                  </a:lnTo>
                  <a:lnTo>
                    <a:pt x="423" y="832"/>
                  </a:lnTo>
                  <a:lnTo>
                    <a:pt x="424" y="832"/>
                  </a:lnTo>
                  <a:lnTo>
                    <a:pt x="426" y="832"/>
                  </a:lnTo>
                  <a:lnTo>
                    <a:pt x="428" y="832"/>
                  </a:lnTo>
                  <a:lnTo>
                    <a:pt x="429" y="832"/>
                  </a:lnTo>
                  <a:lnTo>
                    <a:pt x="431" y="832"/>
                  </a:lnTo>
                  <a:lnTo>
                    <a:pt x="433" y="832"/>
                  </a:lnTo>
                  <a:lnTo>
                    <a:pt x="434" y="832"/>
                  </a:lnTo>
                  <a:lnTo>
                    <a:pt x="436" y="832"/>
                  </a:lnTo>
                  <a:lnTo>
                    <a:pt x="438" y="832"/>
                  </a:lnTo>
                  <a:lnTo>
                    <a:pt x="439" y="832"/>
                  </a:lnTo>
                  <a:lnTo>
                    <a:pt x="441" y="832"/>
                  </a:lnTo>
                  <a:lnTo>
                    <a:pt x="443" y="832"/>
                  </a:lnTo>
                  <a:lnTo>
                    <a:pt x="444" y="832"/>
                  </a:lnTo>
                  <a:lnTo>
                    <a:pt x="446" y="832"/>
                  </a:lnTo>
                  <a:lnTo>
                    <a:pt x="448" y="832"/>
                  </a:lnTo>
                  <a:lnTo>
                    <a:pt x="449" y="832"/>
                  </a:lnTo>
                  <a:lnTo>
                    <a:pt x="451" y="832"/>
                  </a:lnTo>
                  <a:lnTo>
                    <a:pt x="453" y="832"/>
                  </a:lnTo>
                  <a:lnTo>
                    <a:pt x="454" y="832"/>
                  </a:lnTo>
                  <a:lnTo>
                    <a:pt x="456" y="832"/>
                  </a:lnTo>
                  <a:lnTo>
                    <a:pt x="458" y="832"/>
                  </a:lnTo>
                  <a:lnTo>
                    <a:pt x="459" y="832"/>
                  </a:lnTo>
                  <a:lnTo>
                    <a:pt x="461" y="832"/>
                  </a:lnTo>
                  <a:lnTo>
                    <a:pt x="463" y="832"/>
                  </a:lnTo>
                  <a:lnTo>
                    <a:pt x="464" y="832"/>
                  </a:lnTo>
                  <a:lnTo>
                    <a:pt x="466" y="832"/>
                  </a:lnTo>
                  <a:lnTo>
                    <a:pt x="468" y="832"/>
                  </a:lnTo>
                  <a:lnTo>
                    <a:pt x="469" y="832"/>
                  </a:lnTo>
                  <a:lnTo>
                    <a:pt x="471" y="832"/>
                  </a:lnTo>
                  <a:lnTo>
                    <a:pt x="473" y="832"/>
                  </a:lnTo>
                  <a:lnTo>
                    <a:pt x="474" y="832"/>
                  </a:lnTo>
                  <a:lnTo>
                    <a:pt x="476" y="832"/>
                  </a:lnTo>
                  <a:lnTo>
                    <a:pt x="478" y="832"/>
                  </a:lnTo>
                  <a:lnTo>
                    <a:pt x="479" y="832"/>
                  </a:lnTo>
                  <a:lnTo>
                    <a:pt x="481" y="828"/>
                  </a:lnTo>
                  <a:lnTo>
                    <a:pt x="482" y="823"/>
                  </a:lnTo>
                  <a:lnTo>
                    <a:pt x="484" y="818"/>
                  </a:lnTo>
                  <a:lnTo>
                    <a:pt x="486" y="815"/>
                  </a:lnTo>
                  <a:lnTo>
                    <a:pt x="487" y="811"/>
                  </a:lnTo>
                  <a:lnTo>
                    <a:pt x="489" y="809"/>
                  </a:lnTo>
                  <a:lnTo>
                    <a:pt x="491" y="807"/>
                  </a:lnTo>
                  <a:lnTo>
                    <a:pt x="492" y="805"/>
                  </a:lnTo>
                  <a:lnTo>
                    <a:pt x="494" y="805"/>
                  </a:lnTo>
                  <a:lnTo>
                    <a:pt x="496" y="804"/>
                  </a:lnTo>
                </a:path>
              </a:pathLst>
            </a:custGeom>
            <a:noFill/>
            <a:ln w="12065">
              <a:solidFill>
                <a:srgbClr val="55752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5" name="Line 41"/>
            <p:cNvSpPr>
              <a:spLocks noChangeShapeType="1"/>
            </p:cNvSpPr>
            <p:nvPr/>
          </p:nvSpPr>
          <p:spPr bwMode="auto">
            <a:xfrm flipV="1">
              <a:off x="834" y="517"/>
              <a:ext cx="1" cy="3659"/>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4" name="Line 40"/>
            <p:cNvSpPr>
              <a:spLocks noChangeShapeType="1"/>
            </p:cNvSpPr>
            <p:nvPr/>
          </p:nvSpPr>
          <p:spPr bwMode="auto">
            <a:xfrm flipH="1">
              <a:off x="755" y="4072"/>
              <a:ext cx="79"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3" name="Rectangle 39"/>
            <p:cNvSpPr>
              <a:spLocks noChangeArrowheads="1"/>
            </p:cNvSpPr>
            <p:nvPr/>
          </p:nvSpPr>
          <p:spPr bwMode="auto">
            <a:xfrm rot="16200000">
              <a:off x="353" y="4077"/>
              <a:ext cx="435" cy="9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82" name="Line 38"/>
            <p:cNvSpPr>
              <a:spLocks noChangeShapeType="1"/>
            </p:cNvSpPr>
            <p:nvPr/>
          </p:nvSpPr>
          <p:spPr bwMode="auto">
            <a:xfrm flipH="1">
              <a:off x="755" y="3210"/>
              <a:ext cx="79"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81" name="Rectangle 37"/>
            <p:cNvSpPr>
              <a:spLocks noChangeArrowheads="1"/>
            </p:cNvSpPr>
            <p:nvPr/>
          </p:nvSpPr>
          <p:spPr bwMode="auto">
            <a:xfrm rot="16200000">
              <a:off x="555" y="2693"/>
              <a:ext cx="435" cy="49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.00001</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80" name="Line 36"/>
            <p:cNvSpPr>
              <a:spLocks noChangeShapeType="1"/>
            </p:cNvSpPr>
            <p:nvPr/>
          </p:nvSpPr>
          <p:spPr bwMode="auto">
            <a:xfrm flipH="1">
              <a:off x="755" y="2344"/>
              <a:ext cx="79"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9" name="Rectangle 35"/>
            <p:cNvSpPr>
              <a:spLocks noChangeArrowheads="1"/>
            </p:cNvSpPr>
            <p:nvPr/>
          </p:nvSpPr>
          <p:spPr bwMode="auto">
            <a:xfrm rot="16200000">
              <a:off x="555" y="1827"/>
              <a:ext cx="435" cy="49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.00002</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78" name="Line 34"/>
            <p:cNvSpPr>
              <a:spLocks noChangeShapeType="1"/>
            </p:cNvSpPr>
            <p:nvPr/>
          </p:nvSpPr>
          <p:spPr bwMode="auto">
            <a:xfrm flipH="1">
              <a:off x="755" y="1482"/>
              <a:ext cx="79"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7" name="Rectangle 33"/>
            <p:cNvSpPr>
              <a:spLocks noChangeArrowheads="1"/>
            </p:cNvSpPr>
            <p:nvPr/>
          </p:nvSpPr>
          <p:spPr bwMode="auto">
            <a:xfrm rot="16200000">
              <a:off x="556" y="963"/>
              <a:ext cx="435" cy="49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.00003</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76" name="Line 32"/>
            <p:cNvSpPr>
              <a:spLocks noChangeShapeType="1"/>
            </p:cNvSpPr>
            <p:nvPr/>
          </p:nvSpPr>
          <p:spPr bwMode="auto">
            <a:xfrm flipH="1">
              <a:off x="755" y="620"/>
              <a:ext cx="79"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5" name="Rectangle 31"/>
            <p:cNvSpPr>
              <a:spLocks noChangeArrowheads="1"/>
            </p:cNvSpPr>
            <p:nvPr/>
          </p:nvSpPr>
          <p:spPr bwMode="auto">
            <a:xfrm rot="16200000">
              <a:off x="555" y="99"/>
              <a:ext cx="435" cy="49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.00004</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74" name="Rectangle 30"/>
            <p:cNvSpPr>
              <a:spLocks noChangeArrowheads="1"/>
            </p:cNvSpPr>
            <p:nvPr/>
          </p:nvSpPr>
          <p:spPr bwMode="auto">
            <a:xfrm rot="16200000">
              <a:off x="-340" y="1859"/>
              <a:ext cx="1381" cy="3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1" u="none" strike="noStrike" cap="none" normalizeH="0" baseline="0" smtClean="0">
                  <a:ln>
                    <a:noFill/>
                  </a:ln>
                  <a:solidFill>
                    <a:schemeClr val="tx1"/>
                  </a:solidFill>
                  <a:effectLst/>
                  <a:latin typeface="Calibri" pitchFamily="34" charset="0"/>
                  <a:ea typeface="Calibri" pitchFamily="34" charset="0"/>
                  <a:cs typeface="Times New Roman" pitchFamily="18" charset="0"/>
                </a:rPr>
                <a:t>Density</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73" name="Line 29"/>
            <p:cNvSpPr>
              <a:spLocks noChangeShapeType="1"/>
            </p:cNvSpPr>
            <p:nvPr/>
          </p:nvSpPr>
          <p:spPr bwMode="auto">
            <a:xfrm>
              <a:off x="834" y="4176"/>
              <a:ext cx="6767" cy="1"/>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2" name="Line 28"/>
            <p:cNvSpPr>
              <a:spLocks noChangeShapeType="1"/>
            </p:cNvSpPr>
            <p:nvPr/>
          </p:nvSpPr>
          <p:spPr bwMode="auto">
            <a:xfrm>
              <a:off x="994"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71" name="Rectangle 27"/>
            <p:cNvSpPr>
              <a:spLocks noChangeArrowheads="1"/>
            </p:cNvSpPr>
            <p:nvPr/>
          </p:nvSpPr>
          <p:spPr bwMode="auto">
            <a:xfrm>
              <a:off x="942" y="4275"/>
              <a:ext cx="9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70" name="Line 26"/>
            <p:cNvSpPr>
              <a:spLocks noChangeShapeType="1"/>
            </p:cNvSpPr>
            <p:nvPr/>
          </p:nvSpPr>
          <p:spPr bwMode="auto">
            <a:xfrm>
              <a:off x="2292"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9" name="Rectangle 25"/>
            <p:cNvSpPr>
              <a:spLocks noChangeArrowheads="1"/>
            </p:cNvSpPr>
            <p:nvPr/>
          </p:nvSpPr>
          <p:spPr bwMode="auto">
            <a:xfrm>
              <a:off x="1968" y="4275"/>
              <a:ext cx="54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200000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68" name="Line 24"/>
            <p:cNvSpPr>
              <a:spLocks noChangeShapeType="1"/>
            </p:cNvSpPr>
            <p:nvPr/>
          </p:nvSpPr>
          <p:spPr bwMode="auto">
            <a:xfrm>
              <a:off x="3585"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7" name="Rectangle 23"/>
            <p:cNvSpPr>
              <a:spLocks noChangeArrowheads="1"/>
            </p:cNvSpPr>
            <p:nvPr/>
          </p:nvSpPr>
          <p:spPr bwMode="auto">
            <a:xfrm>
              <a:off x="3262" y="4275"/>
              <a:ext cx="54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400000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66" name="Line 22"/>
            <p:cNvSpPr>
              <a:spLocks noChangeShapeType="1"/>
            </p:cNvSpPr>
            <p:nvPr/>
          </p:nvSpPr>
          <p:spPr bwMode="auto">
            <a:xfrm>
              <a:off x="4883"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5" name="Rectangle 21"/>
            <p:cNvSpPr>
              <a:spLocks noChangeArrowheads="1"/>
            </p:cNvSpPr>
            <p:nvPr/>
          </p:nvSpPr>
          <p:spPr bwMode="auto">
            <a:xfrm>
              <a:off x="4560" y="4275"/>
              <a:ext cx="54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600000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64" name="Line 20"/>
            <p:cNvSpPr>
              <a:spLocks noChangeShapeType="1"/>
            </p:cNvSpPr>
            <p:nvPr/>
          </p:nvSpPr>
          <p:spPr bwMode="auto">
            <a:xfrm>
              <a:off x="6181"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3" name="Rectangle 19"/>
            <p:cNvSpPr>
              <a:spLocks noChangeArrowheads="1"/>
            </p:cNvSpPr>
            <p:nvPr/>
          </p:nvSpPr>
          <p:spPr bwMode="auto">
            <a:xfrm>
              <a:off x="5858" y="4275"/>
              <a:ext cx="54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800000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62" name="Line 18"/>
            <p:cNvSpPr>
              <a:spLocks noChangeShapeType="1"/>
            </p:cNvSpPr>
            <p:nvPr/>
          </p:nvSpPr>
          <p:spPr bwMode="auto">
            <a:xfrm>
              <a:off x="7479" y="4176"/>
              <a:ext cx="1" cy="67"/>
            </a:xfrm>
            <a:prstGeom prst="line">
              <a:avLst/>
            </a:prstGeom>
            <a:no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61" name="Rectangle 17"/>
            <p:cNvSpPr>
              <a:spLocks noChangeArrowheads="1"/>
            </p:cNvSpPr>
            <p:nvPr/>
          </p:nvSpPr>
          <p:spPr bwMode="auto">
            <a:xfrm>
              <a:off x="7104" y="4275"/>
              <a:ext cx="63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1000000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5802" y="572"/>
              <a:ext cx="1729" cy="77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59" name="Line 15"/>
            <p:cNvSpPr>
              <a:spLocks noChangeShapeType="1"/>
            </p:cNvSpPr>
            <p:nvPr/>
          </p:nvSpPr>
          <p:spPr bwMode="auto">
            <a:xfrm>
              <a:off x="5886" y="727"/>
              <a:ext cx="731" cy="1"/>
            </a:xfrm>
            <a:prstGeom prst="line">
              <a:avLst/>
            </a:prstGeom>
            <a:noFill/>
            <a:ln w="12065">
              <a:solidFill>
                <a:srgbClr val="1A476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8" name="Line 14"/>
            <p:cNvSpPr>
              <a:spLocks noChangeShapeType="1"/>
            </p:cNvSpPr>
            <p:nvPr/>
          </p:nvSpPr>
          <p:spPr bwMode="auto">
            <a:xfrm>
              <a:off x="5886" y="958"/>
              <a:ext cx="731" cy="1"/>
            </a:xfrm>
            <a:prstGeom prst="line">
              <a:avLst/>
            </a:prstGeom>
            <a:noFill/>
            <a:ln w="12065">
              <a:solidFill>
                <a:srgbClr val="90353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7" name="Line 13"/>
            <p:cNvSpPr>
              <a:spLocks noChangeShapeType="1"/>
            </p:cNvSpPr>
            <p:nvPr/>
          </p:nvSpPr>
          <p:spPr bwMode="auto">
            <a:xfrm>
              <a:off x="5886" y="1188"/>
              <a:ext cx="731" cy="1"/>
            </a:xfrm>
            <a:prstGeom prst="line">
              <a:avLst/>
            </a:prstGeom>
            <a:noFill/>
            <a:ln w="12065">
              <a:solidFill>
                <a:srgbClr val="55752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756" name="Rectangle 12"/>
            <p:cNvSpPr>
              <a:spLocks noChangeArrowheads="1"/>
            </p:cNvSpPr>
            <p:nvPr/>
          </p:nvSpPr>
          <p:spPr bwMode="auto">
            <a:xfrm>
              <a:off x="6734" y="640"/>
              <a:ext cx="375" cy="42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Calibri" pitchFamily="34" charset="0"/>
                  <a:ea typeface="Calibri" pitchFamily="34" charset="0"/>
                  <a:cs typeface="Arial" pitchFamily="34" charset="0"/>
                </a:rPr>
                <a:t>Small</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6734" y="874"/>
              <a:ext cx="600" cy="43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Arial" pitchFamily="34" charset="0"/>
                  <a:ea typeface="Calibri" pitchFamily="34" charset="0"/>
                  <a:cs typeface="Arial" pitchFamily="34" charset="0"/>
                </a:rPr>
                <a:t>Medium</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54" name="Rectangle 10"/>
            <p:cNvSpPr>
              <a:spLocks noChangeArrowheads="1"/>
            </p:cNvSpPr>
            <p:nvPr/>
          </p:nvSpPr>
          <p:spPr bwMode="auto">
            <a:xfrm>
              <a:off x="6734" y="1105"/>
              <a:ext cx="375" cy="42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0" i="0" u="none" strike="noStrike" cap="none" normalizeH="0" baseline="0" smtClean="0">
                  <a:ln>
                    <a:noFill/>
                  </a:ln>
                  <a:solidFill>
                    <a:srgbClr val="000000"/>
                  </a:solidFill>
                  <a:effectLst/>
                  <a:latin typeface="Calibri" pitchFamily="34" charset="0"/>
                  <a:ea typeface="Calibri" pitchFamily="34" charset="0"/>
                  <a:cs typeface="Arial" pitchFamily="34" charset="0"/>
                </a:rPr>
                <a:t>Large</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753" name="Rectangle 9"/>
            <p:cNvSpPr>
              <a:spLocks noChangeArrowheads="1"/>
            </p:cNvSpPr>
            <p:nvPr/>
          </p:nvSpPr>
          <p:spPr bwMode="auto">
            <a:xfrm>
              <a:off x="2059" y="52"/>
              <a:ext cx="3870" cy="309"/>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ea typeface="Calibri" pitchFamily="34" charset="0"/>
                  <a:cs typeface="Arial" pitchFamily="34" charset="0"/>
                </a:rPr>
                <a:t>Kernel Density estimate of KNEMPL index</a:t>
              </a:r>
              <a:endParaRPr kumimoji="0" lang="en-US" sz="1200" b="0" i="0" u="none" strike="noStrike" cap="none" normalizeH="0" baseline="0" dirty="0" smtClean="0">
                <a:ln>
                  <a:noFill/>
                </a:ln>
                <a:solidFill>
                  <a:schemeClr val="tx1"/>
                </a:solidFill>
                <a:effectLst/>
                <a:cs typeface="Arial" pitchFamily="34" charset="0"/>
              </a:endParaRPr>
            </a:p>
          </p:txBody>
        </p:sp>
        <p:sp>
          <p:nvSpPr>
            <p:cNvPr id="31752" name="Rectangle 8"/>
            <p:cNvSpPr>
              <a:spLocks noChangeArrowheads="1"/>
            </p:cNvSpPr>
            <p:nvPr/>
          </p:nvSpPr>
          <p:spPr bwMode="auto">
            <a:xfrm>
              <a:off x="3785" y="4518"/>
              <a:ext cx="775" cy="309"/>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ea typeface="Calibri" pitchFamily="34" charset="0"/>
                  <a:cs typeface="Arial" pitchFamily="34" charset="0"/>
                </a:rPr>
                <a:t>KNEMPL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1816" name="Rectangle 72"/>
          <p:cNvSpPr>
            <a:spLocks noChangeArrowheads="1"/>
          </p:cNvSpPr>
          <p:nvPr/>
        </p:nvSpPr>
        <p:spPr bwMode="auto">
          <a:xfrm>
            <a:off x="0" y="3522663"/>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855" name="Rectangle 1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1817" name="Group 73"/>
          <p:cNvGrpSpPr>
            <a:grpSpLocks noChangeAspect="1"/>
          </p:cNvGrpSpPr>
          <p:nvPr/>
        </p:nvGrpSpPr>
        <p:grpSpPr bwMode="auto">
          <a:xfrm>
            <a:off x="4572000" y="2362200"/>
            <a:ext cx="4419600" cy="3810000"/>
            <a:chOff x="0" y="0"/>
            <a:chExt cx="7542" cy="5620"/>
          </a:xfrm>
        </p:grpSpPr>
        <p:sp>
          <p:nvSpPr>
            <p:cNvPr id="31854" name="AutoShape 110"/>
            <p:cNvSpPr>
              <a:spLocks noChangeAspect="1" noChangeArrowheads="1" noTextEdit="1"/>
            </p:cNvSpPr>
            <p:nvPr/>
          </p:nvSpPr>
          <p:spPr bwMode="auto">
            <a:xfrm>
              <a:off x="0" y="0"/>
              <a:ext cx="7542" cy="562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1853" name="Rectangle 109"/>
            <p:cNvSpPr>
              <a:spLocks noChangeArrowheads="1"/>
            </p:cNvSpPr>
            <p:nvPr/>
          </p:nvSpPr>
          <p:spPr bwMode="auto">
            <a:xfrm>
              <a:off x="0" y="0"/>
              <a:ext cx="7542" cy="5559"/>
            </a:xfrm>
            <a:prstGeom prst="rect">
              <a:avLst/>
            </a:prstGeom>
            <a:solidFill>
              <a:srgbClr val="EAF2F3"/>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852" name="Rectangle 108"/>
            <p:cNvSpPr>
              <a:spLocks noChangeArrowheads="1"/>
            </p:cNvSpPr>
            <p:nvPr/>
          </p:nvSpPr>
          <p:spPr bwMode="auto">
            <a:xfrm>
              <a:off x="748" y="541"/>
              <a:ext cx="6593" cy="4259"/>
            </a:xfrm>
            <a:prstGeom prst="rect">
              <a:avLst/>
            </a:prstGeom>
            <a:solidFill>
              <a:srgbClr val="FFFFFF"/>
            </a:solidFill>
            <a:ln w="571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851" name="Line 107"/>
            <p:cNvSpPr>
              <a:spLocks noChangeShapeType="1"/>
            </p:cNvSpPr>
            <p:nvPr/>
          </p:nvSpPr>
          <p:spPr bwMode="auto">
            <a:xfrm>
              <a:off x="748" y="4680"/>
              <a:ext cx="6593"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50" name="Line 106"/>
            <p:cNvSpPr>
              <a:spLocks noChangeShapeType="1"/>
            </p:cNvSpPr>
            <p:nvPr/>
          </p:nvSpPr>
          <p:spPr bwMode="auto">
            <a:xfrm>
              <a:off x="748" y="2872"/>
              <a:ext cx="6593"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9" name="Line 105"/>
            <p:cNvSpPr>
              <a:spLocks noChangeShapeType="1"/>
            </p:cNvSpPr>
            <p:nvPr/>
          </p:nvSpPr>
          <p:spPr bwMode="auto">
            <a:xfrm>
              <a:off x="748" y="1068"/>
              <a:ext cx="6593" cy="1"/>
            </a:xfrm>
            <a:prstGeom prst="line">
              <a:avLst/>
            </a:prstGeom>
            <a:noFill/>
            <a:ln w="12065">
              <a:solidFill>
                <a:srgbClr val="EAF2F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8" name="Freeform 104"/>
            <p:cNvSpPr>
              <a:spLocks/>
            </p:cNvSpPr>
            <p:nvPr/>
          </p:nvSpPr>
          <p:spPr bwMode="auto">
            <a:xfrm>
              <a:off x="867" y="661"/>
              <a:ext cx="6003" cy="4019"/>
            </a:xfrm>
            <a:custGeom>
              <a:avLst/>
              <a:gdLst/>
              <a:ahLst/>
              <a:cxnLst>
                <a:cxn ang="0">
                  <a:pos x="0" y="518"/>
                </a:cxn>
                <a:cxn ang="0">
                  <a:pos x="27" y="179"/>
                </a:cxn>
                <a:cxn ang="0">
                  <a:pos x="54" y="0"/>
                </a:cxn>
                <a:cxn ang="0">
                  <a:pos x="81" y="94"/>
                </a:cxn>
                <a:cxn ang="0">
                  <a:pos x="107" y="417"/>
                </a:cxn>
                <a:cxn ang="0">
                  <a:pos x="134" y="615"/>
                </a:cxn>
                <a:cxn ang="0">
                  <a:pos x="161" y="699"/>
                </a:cxn>
                <a:cxn ang="0">
                  <a:pos x="188" y="717"/>
                </a:cxn>
                <a:cxn ang="0">
                  <a:pos x="215" y="741"/>
                </a:cxn>
                <a:cxn ang="0">
                  <a:pos x="242" y="773"/>
                </a:cxn>
                <a:cxn ang="0">
                  <a:pos x="268" y="803"/>
                </a:cxn>
                <a:cxn ang="0">
                  <a:pos x="295" y="812"/>
                </a:cxn>
                <a:cxn ang="0">
                  <a:pos x="322" y="816"/>
                </a:cxn>
                <a:cxn ang="0">
                  <a:pos x="349" y="836"/>
                </a:cxn>
                <a:cxn ang="0">
                  <a:pos x="376" y="847"/>
                </a:cxn>
                <a:cxn ang="0">
                  <a:pos x="403" y="847"/>
                </a:cxn>
                <a:cxn ang="0">
                  <a:pos x="429" y="826"/>
                </a:cxn>
                <a:cxn ang="0">
                  <a:pos x="456" y="814"/>
                </a:cxn>
                <a:cxn ang="0">
                  <a:pos x="483" y="812"/>
                </a:cxn>
                <a:cxn ang="0">
                  <a:pos x="510" y="830"/>
                </a:cxn>
                <a:cxn ang="0">
                  <a:pos x="537" y="855"/>
                </a:cxn>
                <a:cxn ang="0">
                  <a:pos x="564" y="864"/>
                </a:cxn>
                <a:cxn ang="0">
                  <a:pos x="590" y="869"/>
                </a:cxn>
                <a:cxn ang="0">
                  <a:pos x="617" y="869"/>
                </a:cxn>
                <a:cxn ang="0">
                  <a:pos x="644" y="869"/>
                </a:cxn>
                <a:cxn ang="0">
                  <a:pos x="671" y="869"/>
                </a:cxn>
                <a:cxn ang="0">
                  <a:pos x="698" y="859"/>
                </a:cxn>
                <a:cxn ang="0">
                  <a:pos x="725" y="842"/>
                </a:cxn>
                <a:cxn ang="0">
                  <a:pos x="751" y="830"/>
                </a:cxn>
                <a:cxn ang="0">
                  <a:pos x="778" y="825"/>
                </a:cxn>
                <a:cxn ang="0">
                  <a:pos x="805" y="838"/>
                </a:cxn>
                <a:cxn ang="0">
                  <a:pos x="832" y="846"/>
                </a:cxn>
                <a:cxn ang="0">
                  <a:pos x="859" y="853"/>
                </a:cxn>
                <a:cxn ang="0">
                  <a:pos x="886" y="858"/>
                </a:cxn>
                <a:cxn ang="0">
                  <a:pos x="912" y="854"/>
                </a:cxn>
                <a:cxn ang="0">
                  <a:pos x="939" y="857"/>
                </a:cxn>
                <a:cxn ang="0">
                  <a:pos x="966" y="859"/>
                </a:cxn>
                <a:cxn ang="0">
                  <a:pos x="993" y="863"/>
                </a:cxn>
                <a:cxn ang="0">
                  <a:pos x="1020" y="869"/>
                </a:cxn>
                <a:cxn ang="0">
                  <a:pos x="1047" y="869"/>
                </a:cxn>
                <a:cxn ang="0">
                  <a:pos x="1073" y="869"/>
                </a:cxn>
                <a:cxn ang="0">
                  <a:pos x="1100" y="869"/>
                </a:cxn>
                <a:cxn ang="0">
                  <a:pos x="1127" y="869"/>
                </a:cxn>
                <a:cxn ang="0">
                  <a:pos x="1154" y="869"/>
                </a:cxn>
                <a:cxn ang="0">
                  <a:pos x="1181" y="869"/>
                </a:cxn>
                <a:cxn ang="0">
                  <a:pos x="1208" y="869"/>
                </a:cxn>
                <a:cxn ang="0">
                  <a:pos x="1234" y="865"/>
                </a:cxn>
                <a:cxn ang="0">
                  <a:pos x="1261" y="860"/>
                </a:cxn>
                <a:cxn ang="0">
                  <a:pos x="1288" y="858"/>
                </a:cxn>
                <a:cxn ang="0">
                  <a:pos x="1315" y="860"/>
                </a:cxn>
              </a:cxnLst>
              <a:rect l="0" t="0" r="r" b="b"/>
              <a:pathLst>
                <a:path w="1315" h="869">
                  <a:moveTo>
                    <a:pt x="0" y="518"/>
                  </a:moveTo>
                  <a:lnTo>
                    <a:pt x="27" y="179"/>
                  </a:lnTo>
                  <a:lnTo>
                    <a:pt x="54" y="0"/>
                  </a:lnTo>
                  <a:lnTo>
                    <a:pt x="81" y="94"/>
                  </a:lnTo>
                  <a:lnTo>
                    <a:pt x="107" y="417"/>
                  </a:lnTo>
                  <a:lnTo>
                    <a:pt x="134" y="615"/>
                  </a:lnTo>
                  <a:lnTo>
                    <a:pt x="161" y="699"/>
                  </a:lnTo>
                  <a:lnTo>
                    <a:pt x="188" y="717"/>
                  </a:lnTo>
                  <a:lnTo>
                    <a:pt x="215" y="741"/>
                  </a:lnTo>
                  <a:lnTo>
                    <a:pt x="242" y="773"/>
                  </a:lnTo>
                  <a:lnTo>
                    <a:pt x="268" y="803"/>
                  </a:lnTo>
                  <a:lnTo>
                    <a:pt x="295" y="812"/>
                  </a:lnTo>
                  <a:lnTo>
                    <a:pt x="322" y="816"/>
                  </a:lnTo>
                  <a:lnTo>
                    <a:pt x="349" y="836"/>
                  </a:lnTo>
                  <a:lnTo>
                    <a:pt x="376" y="847"/>
                  </a:lnTo>
                  <a:lnTo>
                    <a:pt x="403" y="847"/>
                  </a:lnTo>
                  <a:lnTo>
                    <a:pt x="429" y="826"/>
                  </a:lnTo>
                  <a:lnTo>
                    <a:pt x="456" y="814"/>
                  </a:lnTo>
                  <a:lnTo>
                    <a:pt x="483" y="812"/>
                  </a:lnTo>
                  <a:lnTo>
                    <a:pt x="510" y="830"/>
                  </a:lnTo>
                  <a:lnTo>
                    <a:pt x="537" y="855"/>
                  </a:lnTo>
                  <a:lnTo>
                    <a:pt x="564" y="864"/>
                  </a:lnTo>
                  <a:lnTo>
                    <a:pt x="590" y="869"/>
                  </a:lnTo>
                  <a:lnTo>
                    <a:pt x="617" y="869"/>
                  </a:lnTo>
                  <a:lnTo>
                    <a:pt x="644" y="869"/>
                  </a:lnTo>
                  <a:lnTo>
                    <a:pt x="671" y="869"/>
                  </a:lnTo>
                  <a:lnTo>
                    <a:pt x="698" y="859"/>
                  </a:lnTo>
                  <a:lnTo>
                    <a:pt x="725" y="842"/>
                  </a:lnTo>
                  <a:lnTo>
                    <a:pt x="751" y="830"/>
                  </a:lnTo>
                  <a:lnTo>
                    <a:pt x="778" y="825"/>
                  </a:lnTo>
                  <a:lnTo>
                    <a:pt x="805" y="838"/>
                  </a:lnTo>
                  <a:lnTo>
                    <a:pt x="832" y="846"/>
                  </a:lnTo>
                  <a:lnTo>
                    <a:pt x="859" y="853"/>
                  </a:lnTo>
                  <a:lnTo>
                    <a:pt x="886" y="858"/>
                  </a:lnTo>
                  <a:lnTo>
                    <a:pt x="912" y="854"/>
                  </a:lnTo>
                  <a:lnTo>
                    <a:pt x="939" y="857"/>
                  </a:lnTo>
                  <a:lnTo>
                    <a:pt x="966" y="859"/>
                  </a:lnTo>
                  <a:lnTo>
                    <a:pt x="993" y="863"/>
                  </a:lnTo>
                  <a:lnTo>
                    <a:pt x="1020" y="869"/>
                  </a:lnTo>
                  <a:lnTo>
                    <a:pt x="1047" y="869"/>
                  </a:lnTo>
                  <a:lnTo>
                    <a:pt x="1073" y="869"/>
                  </a:lnTo>
                  <a:lnTo>
                    <a:pt x="1100" y="869"/>
                  </a:lnTo>
                  <a:lnTo>
                    <a:pt x="1127" y="869"/>
                  </a:lnTo>
                  <a:lnTo>
                    <a:pt x="1154" y="869"/>
                  </a:lnTo>
                  <a:lnTo>
                    <a:pt x="1181" y="869"/>
                  </a:lnTo>
                  <a:lnTo>
                    <a:pt x="1208" y="869"/>
                  </a:lnTo>
                  <a:lnTo>
                    <a:pt x="1234" y="865"/>
                  </a:lnTo>
                  <a:lnTo>
                    <a:pt x="1261" y="860"/>
                  </a:lnTo>
                  <a:lnTo>
                    <a:pt x="1288" y="858"/>
                  </a:lnTo>
                  <a:lnTo>
                    <a:pt x="1315" y="860"/>
                  </a:lnTo>
                </a:path>
              </a:pathLst>
            </a:custGeom>
            <a:noFill/>
            <a:ln w="12065">
              <a:solidFill>
                <a:srgbClr val="1A476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7" name="Freeform 103"/>
            <p:cNvSpPr>
              <a:spLocks/>
            </p:cNvSpPr>
            <p:nvPr/>
          </p:nvSpPr>
          <p:spPr bwMode="auto">
            <a:xfrm>
              <a:off x="1000" y="2187"/>
              <a:ext cx="6222" cy="2493"/>
            </a:xfrm>
            <a:custGeom>
              <a:avLst/>
              <a:gdLst/>
              <a:ahLst/>
              <a:cxnLst>
                <a:cxn ang="0">
                  <a:pos x="18" y="17"/>
                </a:cxn>
                <a:cxn ang="0">
                  <a:pos x="41" y="1"/>
                </a:cxn>
                <a:cxn ang="0">
                  <a:pos x="63" y="29"/>
                </a:cxn>
                <a:cxn ang="0">
                  <a:pos x="86" y="106"/>
                </a:cxn>
                <a:cxn ang="0">
                  <a:pos x="109" y="226"/>
                </a:cxn>
                <a:cxn ang="0">
                  <a:pos x="132" y="305"/>
                </a:cxn>
                <a:cxn ang="0">
                  <a:pos x="155" y="346"/>
                </a:cxn>
                <a:cxn ang="0">
                  <a:pos x="177" y="369"/>
                </a:cxn>
                <a:cxn ang="0">
                  <a:pos x="200" y="389"/>
                </a:cxn>
                <a:cxn ang="0">
                  <a:pos x="223" y="403"/>
                </a:cxn>
                <a:cxn ang="0">
                  <a:pos x="246" y="421"/>
                </a:cxn>
                <a:cxn ang="0">
                  <a:pos x="269" y="445"/>
                </a:cxn>
                <a:cxn ang="0">
                  <a:pos x="291" y="465"/>
                </a:cxn>
                <a:cxn ang="0">
                  <a:pos x="314" y="477"/>
                </a:cxn>
                <a:cxn ang="0">
                  <a:pos x="337" y="484"/>
                </a:cxn>
                <a:cxn ang="0">
                  <a:pos x="360" y="487"/>
                </a:cxn>
                <a:cxn ang="0">
                  <a:pos x="382" y="485"/>
                </a:cxn>
                <a:cxn ang="0">
                  <a:pos x="405" y="482"/>
                </a:cxn>
                <a:cxn ang="0">
                  <a:pos x="428" y="479"/>
                </a:cxn>
                <a:cxn ang="0">
                  <a:pos x="451" y="478"/>
                </a:cxn>
                <a:cxn ang="0">
                  <a:pos x="474" y="482"/>
                </a:cxn>
                <a:cxn ang="0">
                  <a:pos x="496" y="491"/>
                </a:cxn>
                <a:cxn ang="0">
                  <a:pos x="519" y="498"/>
                </a:cxn>
                <a:cxn ang="0">
                  <a:pos x="542" y="508"/>
                </a:cxn>
                <a:cxn ang="0">
                  <a:pos x="565" y="516"/>
                </a:cxn>
                <a:cxn ang="0">
                  <a:pos x="588" y="525"/>
                </a:cxn>
                <a:cxn ang="0">
                  <a:pos x="610" y="533"/>
                </a:cxn>
                <a:cxn ang="0">
                  <a:pos x="633" y="532"/>
                </a:cxn>
                <a:cxn ang="0">
                  <a:pos x="656" y="533"/>
                </a:cxn>
                <a:cxn ang="0">
                  <a:pos x="679" y="528"/>
                </a:cxn>
                <a:cxn ang="0">
                  <a:pos x="702" y="524"/>
                </a:cxn>
                <a:cxn ang="0">
                  <a:pos x="724" y="522"/>
                </a:cxn>
                <a:cxn ang="0">
                  <a:pos x="747" y="521"/>
                </a:cxn>
                <a:cxn ang="0">
                  <a:pos x="770" y="523"/>
                </a:cxn>
                <a:cxn ang="0">
                  <a:pos x="793" y="526"/>
                </a:cxn>
                <a:cxn ang="0">
                  <a:pos x="816" y="530"/>
                </a:cxn>
                <a:cxn ang="0">
                  <a:pos x="838" y="534"/>
                </a:cxn>
                <a:cxn ang="0">
                  <a:pos x="861" y="537"/>
                </a:cxn>
                <a:cxn ang="0">
                  <a:pos x="884" y="539"/>
                </a:cxn>
                <a:cxn ang="0">
                  <a:pos x="907" y="539"/>
                </a:cxn>
                <a:cxn ang="0">
                  <a:pos x="929" y="539"/>
                </a:cxn>
                <a:cxn ang="0">
                  <a:pos x="952" y="539"/>
                </a:cxn>
                <a:cxn ang="0">
                  <a:pos x="975" y="539"/>
                </a:cxn>
                <a:cxn ang="0">
                  <a:pos x="998" y="539"/>
                </a:cxn>
                <a:cxn ang="0">
                  <a:pos x="1021" y="535"/>
                </a:cxn>
                <a:cxn ang="0">
                  <a:pos x="1043" y="533"/>
                </a:cxn>
                <a:cxn ang="0">
                  <a:pos x="1066" y="531"/>
                </a:cxn>
                <a:cxn ang="0">
                  <a:pos x="1089" y="530"/>
                </a:cxn>
                <a:cxn ang="0">
                  <a:pos x="1112" y="530"/>
                </a:cxn>
                <a:cxn ang="0">
                  <a:pos x="1135" y="530"/>
                </a:cxn>
                <a:cxn ang="0">
                  <a:pos x="1157" y="532"/>
                </a:cxn>
                <a:cxn ang="0">
                  <a:pos x="1180" y="534"/>
                </a:cxn>
                <a:cxn ang="0">
                  <a:pos x="1203" y="538"/>
                </a:cxn>
                <a:cxn ang="0">
                  <a:pos x="1226" y="539"/>
                </a:cxn>
                <a:cxn ang="0">
                  <a:pos x="1249" y="539"/>
                </a:cxn>
                <a:cxn ang="0">
                  <a:pos x="1271" y="536"/>
                </a:cxn>
                <a:cxn ang="0">
                  <a:pos x="1294" y="534"/>
                </a:cxn>
                <a:cxn ang="0">
                  <a:pos x="1317" y="531"/>
                </a:cxn>
                <a:cxn ang="0">
                  <a:pos x="1340" y="530"/>
                </a:cxn>
                <a:cxn ang="0">
                  <a:pos x="1363" y="530"/>
                </a:cxn>
              </a:cxnLst>
              <a:rect l="0" t="0" r="r" b="b"/>
              <a:pathLst>
                <a:path w="1363" h="539">
                  <a:moveTo>
                    <a:pt x="0" y="63"/>
                  </a:moveTo>
                  <a:lnTo>
                    <a:pt x="4" y="49"/>
                  </a:lnTo>
                  <a:lnTo>
                    <a:pt x="9" y="37"/>
                  </a:lnTo>
                  <a:lnTo>
                    <a:pt x="13" y="26"/>
                  </a:lnTo>
                  <a:lnTo>
                    <a:pt x="18" y="17"/>
                  </a:lnTo>
                  <a:lnTo>
                    <a:pt x="22" y="11"/>
                  </a:lnTo>
                  <a:lnTo>
                    <a:pt x="27" y="6"/>
                  </a:lnTo>
                  <a:lnTo>
                    <a:pt x="32" y="2"/>
                  </a:lnTo>
                  <a:lnTo>
                    <a:pt x="36" y="0"/>
                  </a:lnTo>
                  <a:lnTo>
                    <a:pt x="41" y="1"/>
                  </a:lnTo>
                  <a:lnTo>
                    <a:pt x="45" y="3"/>
                  </a:lnTo>
                  <a:lnTo>
                    <a:pt x="50" y="6"/>
                  </a:lnTo>
                  <a:lnTo>
                    <a:pt x="54" y="12"/>
                  </a:lnTo>
                  <a:lnTo>
                    <a:pt x="59" y="20"/>
                  </a:lnTo>
                  <a:lnTo>
                    <a:pt x="63" y="29"/>
                  </a:lnTo>
                  <a:lnTo>
                    <a:pt x="68" y="41"/>
                  </a:lnTo>
                  <a:lnTo>
                    <a:pt x="73" y="54"/>
                  </a:lnTo>
                  <a:lnTo>
                    <a:pt x="77" y="69"/>
                  </a:lnTo>
                  <a:lnTo>
                    <a:pt x="82" y="86"/>
                  </a:lnTo>
                  <a:lnTo>
                    <a:pt x="86" y="106"/>
                  </a:lnTo>
                  <a:lnTo>
                    <a:pt x="91" y="126"/>
                  </a:lnTo>
                  <a:lnTo>
                    <a:pt x="95" y="149"/>
                  </a:lnTo>
                  <a:lnTo>
                    <a:pt x="100" y="173"/>
                  </a:lnTo>
                  <a:lnTo>
                    <a:pt x="104" y="200"/>
                  </a:lnTo>
                  <a:lnTo>
                    <a:pt x="109" y="226"/>
                  </a:lnTo>
                  <a:lnTo>
                    <a:pt x="114" y="247"/>
                  </a:lnTo>
                  <a:lnTo>
                    <a:pt x="118" y="264"/>
                  </a:lnTo>
                  <a:lnTo>
                    <a:pt x="123" y="279"/>
                  </a:lnTo>
                  <a:lnTo>
                    <a:pt x="127" y="294"/>
                  </a:lnTo>
                  <a:lnTo>
                    <a:pt x="132" y="305"/>
                  </a:lnTo>
                  <a:lnTo>
                    <a:pt x="136" y="316"/>
                  </a:lnTo>
                  <a:lnTo>
                    <a:pt x="141" y="325"/>
                  </a:lnTo>
                  <a:lnTo>
                    <a:pt x="146" y="333"/>
                  </a:lnTo>
                  <a:lnTo>
                    <a:pt x="150" y="339"/>
                  </a:lnTo>
                  <a:lnTo>
                    <a:pt x="155" y="346"/>
                  </a:lnTo>
                  <a:lnTo>
                    <a:pt x="159" y="351"/>
                  </a:lnTo>
                  <a:lnTo>
                    <a:pt x="164" y="356"/>
                  </a:lnTo>
                  <a:lnTo>
                    <a:pt x="168" y="361"/>
                  </a:lnTo>
                  <a:lnTo>
                    <a:pt x="173" y="365"/>
                  </a:lnTo>
                  <a:lnTo>
                    <a:pt x="177" y="369"/>
                  </a:lnTo>
                  <a:lnTo>
                    <a:pt x="182" y="372"/>
                  </a:lnTo>
                  <a:lnTo>
                    <a:pt x="187" y="376"/>
                  </a:lnTo>
                  <a:lnTo>
                    <a:pt x="191" y="381"/>
                  </a:lnTo>
                  <a:lnTo>
                    <a:pt x="196" y="385"/>
                  </a:lnTo>
                  <a:lnTo>
                    <a:pt x="200" y="389"/>
                  </a:lnTo>
                  <a:lnTo>
                    <a:pt x="205" y="392"/>
                  </a:lnTo>
                  <a:lnTo>
                    <a:pt x="209" y="395"/>
                  </a:lnTo>
                  <a:lnTo>
                    <a:pt x="214" y="398"/>
                  </a:lnTo>
                  <a:lnTo>
                    <a:pt x="218" y="400"/>
                  </a:lnTo>
                  <a:lnTo>
                    <a:pt x="223" y="403"/>
                  </a:lnTo>
                  <a:lnTo>
                    <a:pt x="228" y="406"/>
                  </a:lnTo>
                  <a:lnTo>
                    <a:pt x="232" y="409"/>
                  </a:lnTo>
                  <a:lnTo>
                    <a:pt x="237" y="414"/>
                  </a:lnTo>
                  <a:lnTo>
                    <a:pt x="241" y="417"/>
                  </a:lnTo>
                  <a:lnTo>
                    <a:pt x="246" y="421"/>
                  </a:lnTo>
                  <a:lnTo>
                    <a:pt x="250" y="426"/>
                  </a:lnTo>
                  <a:lnTo>
                    <a:pt x="255" y="431"/>
                  </a:lnTo>
                  <a:lnTo>
                    <a:pt x="259" y="435"/>
                  </a:lnTo>
                  <a:lnTo>
                    <a:pt x="264" y="440"/>
                  </a:lnTo>
                  <a:lnTo>
                    <a:pt x="269" y="445"/>
                  </a:lnTo>
                  <a:lnTo>
                    <a:pt x="273" y="449"/>
                  </a:lnTo>
                  <a:lnTo>
                    <a:pt x="278" y="453"/>
                  </a:lnTo>
                  <a:lnTo>
                    <a:pt x="282" y="457"/>
                  </a:lnTo>
                  <a:lnTo>
                    <a:pt x="287" y="461"/>
                  </a:lnTo>
                  <a:lnTo>
                    <a:pt x="291" y="465"/>
                  </a:lnTo>
                  <a:lnTo>
                    <a:pt x="296" y="468"/>
                  </a:lnTo>
                  <a:lnTo>
                    <a:pt x="300" y="470"/>
                  </a:lnTo>
                  <a:lnTo>
                    <a:pt x="305" y="473"/>
                  </a:lnTo>
                  <a:lnTo>
                    <a:pt x="310" y="475"/>
                  </a:lnTo>
                  <a:lnTo>
                    <a:pt x="314" y="477"/>
                  </a:lnTo>
                  <a:lnTo>
                    <a:pt x="319" y="479"/>
                  </a:lnTo>
                  <a:lnTo>
                    <a:pt x="323" y="480"/>
                  </a:lnTo>
                  <a:lnTo>
                    <a:pt x="328" y="481"/>
                  </a:lnTo>
                  <a:lnTo>
                    <a:pt x="332" y="483"/>
                  </a:lnTo>
                  <a:lnTo>
                    <a:pt x="337" y="484"/>
                  </a:lnTo>
                  <a:lnTo>
                    <a:pt x="341" y="484"/>
                  </a:lnTo>
                  <a:lnTo>
                    <a:pt x="346" y="485"/>
                  </a:lnTo>
                  <a:lnTo>
                    <a:pt x="351" y="486"/>
                  </a:lnTo>
                  <a:lnTo>
                    <a:pt x="355" y="487"/>
                  </a:lnTo>
                  <a:lnTo>
                    <a:pt x="360" y="487"/>
                  </a:lnTo>
                  <a:lnTo>
                    <a:pt x="364" y="487"/>
                  </a:lnTo>
                  <a:lnTo>
                    <a:pt x="369" y="487"/>
                  </a:lnTo>
                  <a:lnTo>
                    <a:pt x="373" y="487"/>
                  </a:lnTo>
                  <a:lnTo>
                    <a:pt x="378" y="486"/>
                  </a:lnTo>
                  <a:lnTo>
                    <a:pt x="382" y="485"/>
                  </a:lnTo>
                  <a:lnTo>
                    <a:pt x="387" y="485"/>
                  </a:lnTo>
                  <a:lnTo>
                    <a:pt x="392" y="485"/>
                  </a:lnTo>
                  <a:lnTo>
                    <a:pt x="396" y="484"/>
                  </a:lnTo>
                  <a:lnTo>
                    <a:pt x="401" y="483"/>
                  </a:lnTo>
                  <a:lnTo>
                    <a:pt x="405" y="482"/>
                  </a:lnTo>
                  <a:lnTo>
                    <a:pt x="410" y="481"/>
                  </a:lnTo>
                  <a:lnTo>
                    <a:pt x="414" y="480"/>
                  </a:lnTo>
                  <a:lnTo>
                    <a:pt x="419" y="480"/>
                  </a:lnTo>
                  <a:lnTo>
                    <a:pt x="424" y="480"/>
                  </a:lnTo>
                  <a:lnTo>
                    <a:pt x="428" y="479"/>
                  </a:lnTo>
                  <a:lnTo>
                    <a:pt x="433" y="479"/>
                  </a:lnTo>
                  <a:lnTo>
                    <a:pt x="437" y="478"/>
                  </a:lnTo>
                  <a:lnTo>
                    <a:pt x="442" y="478"/>
                  </a:lnTo>
                  <a:lnTo>
                    <a:pt x="446" y="478"/>
                  </a:lnTo>
                  <a:lnTo>
                    <a:pt x="451" y="478"/>
                  </a:lnTo>
                  <a:lnTo>
                    <a:pt x="455" y="478"/>
                  </a:lnTo>
                  <a:lnTo>
                    <a:pt x="460" y="479"/>
                  </a:lnTo>
                  <a:lnTo>
                    <a:pt x="465" y="479"/>
                  </a:lnTo>
                  <a:lnTo>
                    <a:pt x="469" y="481"/>
                  </a:lnTo>
                  <a:lnTo>
                    <a:pt x="474" y="482"/>
                  </a:lnTo>
                  <a:lnTo>
                    <a:pt x="478" y="484"/>
                  </a:lnTo>
                  <a:lnTo>
                    <a:pt x="483" y="485"/>
                  </a:lnTo>
                  <a:lnTo>
                    <a:pt x="487" y="487"/>
                  </a:lnTo>
                  <a:lnTo>
                    <a:pt x="492" y="489"/>
                  </a:lnTo>
                  <a:lnTo>
                    <a:pt x="496" y="491"/>
                  </a:lnTo>
                  <a:lnTo>
                    <a:pt x="501" y="492"/>
                  </a:lnTo>
                  <a:lnTo>
                    <a:pt x="506" y="494"/>
                  </a:lnTo>
                  <a:lnTo>
                    <a:pt x="510" y="495"/>
                  </a:lnTo>
                  <a:lnTo>
                    <a:pt x="515" y="497"/>
                  </a:lnTo>
                  <a:lnTo>
                    <a:pt x="519" y="498"/>
                  </a:lnTo>
                  <a:lnTo>
                    <a:pt x="524" y="500"/>
                  </a:lnTo>
                  <a:lnTo>
                    <a:pt x="528" y="502"/>
                  </a:lnTo>
                  <a:lnTo>
                    <a:pt x="533" y="504"/>
                  </a:lnTo>
                  <a:lnTo>
                    <a:pt x="537" y="506"/>
                  </a:lnTo>
                  <a:lnTo>
                    <a:pt x="542" y="508"/>
                  </a:lnTo>
                  <a:lnTo>
                    <a:pt x="547" y="510"/>
                  </a:lnTo>
                  <a:lnTo>
                    <a:pt x="551" y="511"/>
                  </a:lnTo>
                  <a:lnTo>
                    <a:pt x="556" y="512"/>
                  </a:lnTo>
                  <a:lnTo>
                    <a:pt x="560" y="514"/>
                  </a:lnTo>
                  <a:lnTo>
                    <a:pt x="565" y="516"/>
                  </a:lnTo>
                  <a:lnTo>
                    <a:pt x="569" y="517"/>
                  </a:lnTo>
                  <a:lnTo>
                    <a:pt x="574" y="519"/>
                  </a:lnTo>
                  <a:lnTo>
                    <a:pt x="579" y="522"/>
                  </a:lnTo>
                  <a:lnTo>
                    <a:pt x="583" y="523"/>
                  </a:lnTo>
                  <a:lnTo>
                    <a:pt x="588" y="525"/>
                  </a:lnTo>
                  <a:lnTo>
                    <a:pt x="592" y="527"/>
                  </a:lnTo>
                  <a:lnTo>
                    <a:pt x="597" y="528"/>
                  </a:lnTo>
                  <a:lnTo>
                    <a:pt x="601" y="530"/>
                  </a:lnTo>
                  <a:lnTo>
                    <a:pt x="606" y="532"/>
                  </a:lnTo>
                  <a:lnTo>
                    <a:pt x="610" y="533"/>
                  </a:lnTo>
                  <a:lnTo>
                    <a:pt x="615" y="533"/>
                  </a:lnTo>
                  <a:lnTo>
                    <a:pt x="620" y="532"/>
                  </a:lnTo>
                  <a:lnTo>
                    <a:pt x="624" y="532"/>
                  </a:lnTo>
                  <a:lnTo>
                    <a:pt x="629" y="532"/>
                  </a:lnTo>
                  <a:lnTo>
                    <a:pt x="633" y="532"/>
                  </a:lnTo>
                  <a:lnTo>
                    <a:pt x="638" y="532"/>
                  </a:lnTo>
                  <a:lnTo>
                    <a:pt x="642" y="532"/>
                  </a:lnTo>
                  <a:lnTo>
                    <a:pt x="647" y="532"/>
                  </a:lnTo>
                  <a:lnTo>
                    <a:pt x="651" y="533"/>
                  </a:lnTo>
                  <a:lnTo>
                    <a:pt x="656" y="533"/>
                  </a:lnTo>
                  <a:lnTo>
                    <a:pt x="661" y="532"/>
                  </a:lnTo>
                  <a:lnTo>
                    <a:pt x="665" y="531"/>
                  </a:lnTo>
                  <a:lnTo>
                    <a:pt x="670" y="530"/>
                  </a:lnTo>
                  <a:lnTo>
                    <a:pt x="674" y="529"/>
                  </a:lnTo>
                  <a:lnTo>
                    <a:pt x="679" y="528"/>
                  </a:lnTo>
                  <a:lnTo>
                    <a:pt x="683" y="527"/>
                  </a:lnTo>
                  <a:lnTo>
                    <a:pt x="688" y="526"/>
                  </a:lnTo>
                  <a:lnTo>
                    <a:pt x="693" y="526"/>
                  </a:lnTo>
                  <a:lnTo>
                    <a:pt x="697" y="525"/>
                  </a:lnTo>
                  <a:lnTo>
                    <a:pt x="702" y="524"/>
                  </a:lnTo>
                  <a:lnTo>
                    <a:pt x="706" y="524"/>
                  </a:lnTo>
                  <a:lnTo>
                    <a:pt x="711" y="523"/>
                  </a:lnTo>
                  <a:lnTo>
                    <a:pt x="715" y="523"/>
                  </a:lnTo>
                  <a:lnTo>
                    <a:pt x="720" y="522"/>
                  </a:lnTo>
                  <a:lnTo>
                    <a:pt x="724" y="522"/>
                  </a:lnTo>
                  <a:lnTo>
                    <a:pt x="729" y="522"/>
                  </a:lnTo>
                  <a:lnTo>
                    <a:pt x="734" y="522"/>
                  </a:lnTo>
                  <a:lnTo>
                    <a:pt x="738" y="522"/>
                  </a:lnTo>
                  <a:lnTo>
                    <a:pt x="743" y="521"/>
                  </a:lnTo>
                  <a:lnTo>
                    <a:pt x="747" y="521"/>
                  </a:lnTo>
                  <a:lnTo>
                    <a:pt x="752" y="522"/>
                  </a:lnTo>
                  <a:lnTo>
                    <a:pt x="756" y="522"/>
                  </a:lnTo>
                  <a:lnTo>
                    <a:pt x="761" y="522"/>
                  </a:lnTo>
                  <a:lnTo>
                    <a:pt x="765" y="522"/>
                  </a:lnTo>
                  <a:lnTo>
                    <a:pt x="770" y="523"/>
                  </a:lnTo>
                  <a:lnTo>
                    <a:pt x="775" y="523"/>
                  </a:lnTo>
                  <a:lnTo>
                    <a:pt x="779" y="524"/>
                  </a:lnTo>
                  <a:lnTo>
                    <a:pt x="784" y="524"/>
                  </a:lnTo>
                  <a:lnTo>
                    <a:pt x="788" y="525"/>
                  </a:lnTo>
                  <a:lnTo>
                    <a:pt x="793" y="526"/>
                  </a:lnTo>
                  <a:lnTo>
                    <a:pt x="797" y="526"/>
                  </a:lnTo>
                  <a:lnTo>
                    <a:pt x="802" y="527"/>
                  </a:lnTo>
                  <a:lnTo>
                    <a:pt x="806" y="528"/>
                  </a:lnTo>
                  <a:lnTo>
                    <a:pt x="811" y="529"/>
                  </a:lnTo>
                  <a:lnTo>
                    <a:pt x="816" y="530"/>
                  </a:lnTo>
                  <a:lnTo>
                    <a:pt x="820" y="531"/>
                  </a:lnTo>
                  <a:lnTo>
                    <a:pt x="825" y="532"/>
                  </a:lnTo>
                  <a:lnTo>
                    <a:pt x="829" y="533"/>
                  </a:lnTo>
                  <a:lnTo>
                    <a:pt x="834" y="533"/>
                  </a:lnTo>
                  <a:lnTo>
                    <a:pt x="838" y="534"/>
                  </a:lnTo>
                  <a:lnTo>
                    <a:pt x="843" y="534"/>
                  </a:lnTo>
                  <a:lnTo>
                    <a:pt x="847" y="535"/>
                  </a:lnTo>
                  <a:lnTo>
                    <a:pt x="852" y="535"/>
                  </a:lnTo>
                  <a:lnTo>
                    <a:pt x="857" y="536"/>
                  </a:lnTo>
                  <a:lnTo>
                    <a:pt x="861" y="537"/>
                  </a:lnTo>
                  <a:lnTo>
                    <a:pt x="866" y="537"/>
                  </a:lnTo>
                  <a:lnTo>
                    <a:pt x="870" y="538"/>
                  </a:lnTo>
                  <a:lnTo>
                    <a:pt x="875" y="539"/>
                  </a:lnTo>
                  <a:lnTo>
                    <a:pt x="879" y="539"/>
                  </a:lnTo>
                  <a:lnTo>
                    <a:pt x="884" y="539"/>
                  </a:lnTo>
                  <a:lnTo>
                    <a:pt x="888" y="539"/>
                  </a:lnTo>
                  <a:lnTo>
                    <a:pt x="893" y="539"/>
                  </a:lnTo>
                  <a:lnTo>
                    <a:pt x="898" y="539"/>
                  </a:lnTo>
                  <a:lnTo>
                    <a:pt x="902" y="539"/>
                  </a:lnTo>
                  <a:lnTo>
                    <a:pt x="907" y="539"/>
                  </a:lnTo>
                  <a:lnTo>
                    <a:pt x="911" y="539"/>
                  </a:lnTo>
                  <a:lnTo>
                    <a:pt x="916" y="539"/>
                  </a:lnTo>
                  <a:lnTo>
                    <a:pt x="920" y="539"/>
                  </a:lnTo>
                  <a:lnTo>
                    <a:pt x="925" y="539"/>
                  </a:lnTo>
                  <a:lnTo>
                    <a:pt x="929" y="539"/>
                  </a:lnTo>
                  <a:lnTo>
                    <a:pt x="934" y="539"/>
                  </a:lnTo>
                  <a:lnTo>
                    <a:pt x="939" y="539"/>
                  </a:lnTo>
                  <a:lnTo>
                    <a:pt x="943" y="539"/>
                  </a:lnTo>
                  <a:lnTo>
                    <a:pt x="948" y="539"/>
                  </a:lnTo>
                  <a:lnTo>
                    <a:pt x="952" y="539"/>
                  </a:lnTo>
                  <a:lnTo>
                    <a:pt x="957" y="539"/>
                  </a:lnTo>
                  <a:lnTo>
                    <a:pt x="961" y="539"/>
                  </a:lnTo>
                  <a:lnTo>
                    <a:pt x="966" y="539"/>
                  </a:lnTo>
                  <a:lnTo>
                    <a:pt x="971" y="539"/>
                  </a:lnTo>
                  <a:lnTo>
                    <a:pt x="975" y="539"/>
                  </a:lnTo>
                  <a:lnTo>
                    <a:pt x="980" y="539"/>
                  </a:lnTo>
                  <a:lnTo>
                    <a:pt x="984" y="539"/>
                  </a:lnTo>
                  <a:lnTo>
                    <a:pt x="989" y="539"/>
                  </a:lnTo>
                  <a:lnTo>
                    <a:pt x="993" y="539"/>
                  </a:lnTo>
                  <a:lnTo>
                    <a:pt x="998" y="539"/>
                  </a:lnTo>
                  <a:lnTo>
                    <a:pt x="1002" y="538"/>
                  </a:lnTo>
                  <a:lnTo>
                    <a:pt x="1007" y="537"/>
                  </a:lnTo>
                  <a:lnTo>
                    <a:pt x="1012" y="537"/>
                  </a:lnTo>
                  <a:lnTo>
                    <a:pt x="1016" y="536"/>
                  </a:lnTo>
                  <a:lnTo>
                    <a:pt x="1021" y="535"/>
                  </a:lnTo>
                  <a:lnTo>
                    <a:pt x="1025" y="535"/>
                  </a:lnTo>
                  <a:lnTo>
                    <a:pt x="1030" y="534"/>
                  </a:lnTo>
                  <a:lnTo>
                    <a:pt x="1034" y="534"/>
                  </a:lnTo>
                  <a:lnTo>
                    <a:pt x="1039" y="533"/>
                  </a:lnTo>
                  <a:lnTo>
                    <a:pt x="1043" y="533"/>
                  </a:lnTo>
                  <a:lnTo>
                    <a:pt x="1048" y="532"/>
                  </a:lnTo>
                  <a:lnTo>
                    <a:pt x="1053" y="532"/>
                  </a:lnTo>
                  <a:lnTo>
                    <a:pt x="1057" y="531"/>
                  </a:lnTo>
                  <a:lnTo>
                    <a:pt x="1062" y="531"/>
                  </a:lnTo>
                  <a:lnTo>
                    <a:pt x="1066" y="531"/>
                  </a:lnTo>
                  <a:lnTo>
                    <a:pt x="1071" y="531"/>
                  </a:lnTo>
                  <a:lnTo>
                    <a:pt x="1075" y="530"/>
                  </a:lnTo>
                  <a:lnTo>
                    <a:pt x="1080" y="530"/>
                  </a:lnTo>
                  <a:lnTo>
                    <a:pt x="1085" y="530"/>
                  </a:lnTo>
                  <a:lnTo>
                    <a:pt x="1089" y="530"/>
                  </a:lnTo>
                  <a:lnTo>
                    <a:pt x="1094" y="530"/>
                  </a:lnTo>
                  <a:lnTo>
                    <a:pt x="1098" y="530"/>
                  </a:lnTo>
                  <a:lnTo>
                    <a:pt x="1103" y="530"/>
                  </a:lnTo>
                  <a:lnTo>
                    <a:pt x="1107" y="530"/>
                  </a:lnTo>
                  <a:lnTo>
                    <a:pt x="1112" y="530"/>
                  </a:lnTo>
                  <a:lnTo>
                    <a:pt x="1116" y="530"/>
                  </a:lnTo>
                  <a:lnTo>
                    <a:pt x="1121" y="530"/>
                  </a:lnTo>
                  <a:lnTo>
                    <a:pt x="1126" y="530"/>
                  </a:lnTo>
                  <a:lnTo>
                    <a:pt x="1130" y="530"/>
                  </a:lnTo>
                  <a:lnTo>
                    <a:pt x="1135" y="530"/>
                  </a:lnTo>
                  <a:lnTo>
                    <a:pt x="1139" y="531"/>
                  </a:lnTo>
                  <a:lnTo>
                    <a:pt x="1144" y="531"/>
                  </a:lnTo>
                  <a:lnTo>
                    <a:pt x="1148" y="531"/>
                  </a:lnTo>
                  <a:lnTo>
                    <a:pt x="1153" y="532"/>
                  </a:lnTo>
                  <a:lnTo>
                    <a:pt x="1157" y="532"/>
                  </a:lnTo>
                  <a:lnTo>
                    <a:pt x="1162" y="532"/>
                  </a:lnTo>
                  <a:lnTo>
                    <a:pt x="1167" y="533"/>
                  </a:lnTo>
                  <a:lnTo>
                    <a:pt x="1171" y="533"/>
                  </a:lnTo>
                  <a:lnTo>
                    <a:pt x="1176" y="534"/>
                  </a:lnTo>
                  <a:lnTo>
                    <a:pt x="1180" y="534"/>
                  </a:lnTo>
                  <a:lnTo>
                    <a:pt x="1185" y="535"/>
                  </a:lnTo>
                  <a:lnTo>
                    <a:pt x="1189" y="536"/>
                  </a:lnTo>
                  <a:lnTo>
                    <a:pt x="1194" y="536"/>
                  </a:lnTo>
                  <a:lnTo>
                    <a:pt x="1198" y="537"/>
                  </a:lnTo>
                  <a:lnTo>
                    <a:pt x="1203" y="538"/>
                  </a:lnTo>
                  <a:lnTo>
                    <a:pt x="1208" y="538"/>
                  </a:lnTo>
                  <a:lnTo>
                    <a:pt x="1212" y="539"/>
                  </a:lnTo>
                  <a:lnTo>
                    <a:pt x="1217" y="539"/>
                  </a:lnTo>
                  <a:lnTo>
                    <a:pt x="1221" y="539"/>
                  </a:lnTo>
                  <a:lnTo>
                    <a:pt x="1226" y="539"/>
                  </a:lnTo>
                  <a:lnTo>
                    <a:pt x="1230" y="539"/>
                  </a:lnTo>
                  <a:lnTo>
                    <a:pt x="1235" y="539"/>
                  </a:lnTo>
                  <a:lnTo>
                    <a:pt x="1240" y="539"/>
                  </a:lnTo>
                  <a:lnTo>
                    <a:pt x="1244" y="539"/>
                  </a:lnTo>
                  <a:lnTo>
                    <a:pt x="1249" y="539"/>
                  </a:lnTo>
                  <a:lnTo>
                    <a:pt x="1253" y="539"/>
                  </a:lnTo>
                  <a:lnTo>
                    <a:pt x="1258" y="539"/>
                  </a:lnTo>
                  <a:lnTo>
                    <a:pt x="1262" y="538"/>
                  </a:lnTo>
                  <a:lnTo>
                    <a:pt x="1267" y="537"/>
                  </a:lnTo>
                  <a:lnTo>
                    <a:pt x="1271" y="536"/>
                  </a:lnTo>
                  <a:lnTo>
                    <a:pt x="1276" y="536"/>
                  </a:lnTo>
                  <a:lnTo>
                    <a:pt x="1281" y="535"/>
                  </a:lnTo>
                  <a:lnTo>
                    <a:pt x="1285" y="535"/>
                  </a:lnTo>
                  <a:lnTo>
                    <a:pt x="1290" y="534"/>
                  </a:lnTo>
                  <a:lnTo>
                    <a:pt x="1294" y="534"/>
                  </a:lnTo>
                  <a:lnTo>
                    <a:pt x="1299" y="533"/>
                  </a:lnTo>
                  <a:lnTo>
                    <a:pt x="1303" y="533"/>
                  </a:lnTo>
                  <a:lnTo>
                    <a:pt x="1308" y="532"/>
                  </a:lnTo>
                  <a:lnTo>
                    <a:pt x="1312" y="532"/>
                  </a:lnTo>
                  <a:lnTo>
                    <a:pt x="1317" y="531"/>
                  </a:lnTo>
                  <a:lnTo>
                    <a:pt x="1322" y="531"/>
                  </a:lnTo>
                  <a:lnTo>
                    <a:pt x="1326" y="531"/>
                  </a:lnTo>
                  <a:lnTo>
                    <a:pt x="1331" y="530"/>
                  </a:lnTo>
                  <a:lnTo>
                    <a:pt x="1335" y="530"/>
                  </a:lnTo>
                  <a:lnTo>
                    <a:pt x="1340" y="530"/>
                  </a:lnTo>
                  <a:lnTo>
                    <a:pt x="1344" y="530"/>
                  </a:lnTo>
                  <a:lnTo>
                    <a:pt x="1349" y="530"/>
                  </a:lnTo>
                  <a:lnTo>
                    <a:pt x="1353" y="530"/>
                  </a:lnTo>
                  <a:lnTo>
                    <a:pt x="1358" y="530"/>
                  </a:lnTo>
                  <a:lnTo>
                    <a:pt x="1363" y="530"/>
                  </a:lnTo>
                </a:path>
              </a:pathLst>
            </a:custGeom>
            <a:noFill/>
            <a:ln w="12065">
              <a:solidFill>
                <a:srgbClr val="90353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6" name="Freeform 102"/>
            <p:cNvSpPr>
              <a:spLocks/>
            </p:cNvSpPr>
            <p:nvPr/>
          </p:nvSpPr>
          <p:spPr bwMode="auto">
            <a:xfrm>
              <a:off x="1004" y="1184"/>
              <a:ext cx="5698" cy="3496"/>
            </a:xfrm>
            <a:custGeom>
              <a:avLst/>
              <a:gdLst/>
              <a:ahLst/>
              <a:cxnLst>
                <a:cxn ang="0">
                  <a:pos x="17" y="38"/>
                </a:cxn>
                <a:cxn ang="0">
                  <a:pos x="38" y="4"/>
                </a:cxn>
                <a:cxn ang="0">
                  <a:pos x="58" y="108"/>
                </a:cxn>
                <a:cxn ang="0">
                  <a:pos x="79" y="334"/>
                </a:cxn>
                <a:cxn ang="0">
                  <a:pos x="100" y="425"/>
                </a:cxn>
                <a:cxn ang="0">
                  <a:pos x="121" y="490"/>
                </a:cxn>
                <a:cxn ang="0">
                  <a:pos x="142" y="560"/>
                </a:cxn>
                <a:cxn ang="0">
                  <a:pos x="163" y="617"/>
                </a:cxn>
                <a:cxn ang="0">
                  <a:pos x="184" y="629"/>
                </a:cxn>
                <a:cxn ang="0">
                  <a:pos x="205" y="634"/>
                </a:cxn>
                <a:cxn ang="0">
                  <a:pos x="225" y="659"/>
                </a:cxn>
                <a:cxn ang="0">
                  <a:pos x="246" y="681"/>
                </a:cxn>
                <a:cxn ang="0">
                  <a:pos x="267" y="695"/>
                </a:cxn>
                <a:cxn ang="0">
                  <a:pos x="288" y="708"/>
                </a:cxn>
                <a:cxn ang="0">
                  <a:pos x="309" y="717"/>
                </a:cxn>
                <a:cxn ang="0">
                  <a:pos x="330" y="722"/>
                </a:cxn>
                <a:cxn ang="0">
                  <a:pos x="351" y="723"/>
                </a:cxn>
                <a:cxn ang="0">
                  <a:pos x="371" y="730"/>
                </a:cxn>
                <a:cxn ang="0">
                  <a:pos x="392" y="730"/>
                </a:cxn>
                <a:cxn ang="0">
                  <a:pos x="413" y="734"/>
                </a:cxn>
                <a:cxn ang="0">
                  <a:pos x="434" y="743"/>
                </a:cxn>
                <a:cxn ang="0">
                  <a:pos x="455" y="743"/>
                </a:cxn>
                <a:cxn ang="0">
                  <a:pos x="476" y="734"/>
                </a:cxn>
                <a:cxn ang="0">
                  <a:pos x="497" y="730"/>
                </a:cxn>
                <a:cxn ang="0">
                  <a:pos x="518" y="730"/>
                </a:cxn>
                <a:cxn ang="0">
                  <a:pos x="538" y="730"/>
                </a:cxn>
                <a:cxn ang="0">
                  <a:pos x="559" y="727"/>
                </a:cxn>
                <a:cxn ang="0">
                  <a:pos x="580" y="732"/>
                </a:cxn>
                <a:cxn ang="0">
                  <a:pos x="601" y="729"/>
                </a:cxn>
                <a:cxn ang="0">
                  <a:pos x="622" y="731"/>
                </a:cxn>
                <a:cxn ang="0">
                  <a:pos x="643" y="737"/>
                </a:cxn>
                <a:cxn ang="0">
                  <a:pos x="664" y="747"/>
                </a:cxn>
                <a:cxn ang="0">
                  <a:pos x="684" y="756"/>
                </a:cxn>
                <a:cxn ang="0">
                  <a:pos x="705" y="756"/>
                </a:cxn>
                <a:cxn ang="0">
                  <a:pos x="726" y="756"/>
                </a:cxn>
                <a:cxn ang="0">
                  <a:pos x="747" y="756"/>
                </a:cxn>
                <a:cxn ang="0">
                  <a:pos x="768" y="756"/>
                </a:cxn>
                <a:cxn ang="0">
                  <a:pos x="789" y="747"/>
                </a:cxn>
                <a:cxn ang="0">
                  <a:pos x="810" y="737"/>
                </a:cxn>
                <a:cxn ang="0">
                  <a:pos x="831" y="731"/>
                </a:cxn>
                <a:cxn ang="0">
                  <a:pos x="851" y="729"/>
                </a:cxn>
                <a:cxn ang="0">
                  <a:pos x="872" y="732"/>
                </a:cxn>
                <a:cxn ang="0">
                  <a:pos x="893" y="740"/>
                </a:cxn>
                <a:cxn ang="0">
                  <a:pos x="914" y="751"/>
                </a:cxn>
                <a:cxn ang="0">
                  <a:pos x="935" y="756"/>
                </a:cxn>
                <a:cxn ang="0">
                  <a:pos x="956" y="756"/>
                </a:cxn>
                <a:cxn ang="0">
                  <a:pos x="977" y="756"/>
                </a:cxn>
                <a:cxn ang="0">
                  <a:pos x="997" y="756"/>
                </a:cxn>
                <a:cxn ang="0">
                  <a:pos x="1018" y="756"/>
                </a:cxn>
                <a:cxn ang="0">
                  <a:pos x="1039" y="756"/>
                </a:cxn>
                <a:cxn ang="0">
                  <a:pos x="1060" y="756"/>
                </a:cxn>
                <a:cxn ang="0">
                  <a:pos x="1081" y="756"/>
                </a:cxn>
                <a:cxn ang="0">
                  <a:pos x="1102" y="756"/>
                </a:cxn>
                <a:cxn ang="0">
                  <a:pos x="1123" y="756"/>
                </a:cxn>
                <a:cxn ang="0">
                  <a:pos x="1144" y="756"/>
                </a:cxn>
                <a:cxn ang="0">
                  <a:pos x="1164" y="756"/>
                </a:cxn>
                <a:cxn ang="0">
                  <a:pos x="1185" y="749"/>
                </a:cxn>
                <a:cxn ang="0">
                  <a:pos x="1206" y="738"/>
                </a:cxn>
                <a:cxn ang="0">
                  <a:pos x="1227" y="731"/>
                </a:cxn>
                <a:cxn ang="0">
                  <a:pos x="1248" y="729"/>
                </a:cxn>
              </a:cxnLst>
              <a:rect l="0" t="0" r="r" b="b"/>
              <a:pathLst>
                <a:path w="1248" h="756">
                  <a:moveTo>
                    <a:pt x="0" y="111"/>
                  </a:moveTo>
                  <a:lnTo>
                    <a:pt x="4" y="92"/>
                  </a:lnTo>
                  <a:lnTo>
                    <a:pt x="8" y="74"/>
                  </a:lnTo>
                  <a:lnTo>
                    <a:pt x="13" y="56"/>
                  </a:lnTo>
                  <a:lnTo>
                    <a:pt x="17" y="38"/>
                  </a:lnTo>
                  <a:lnTo>
                    <a:pt x="21" y="20"/>
                  </a:lnTo>
                  <a:lnTo>
                    <a:pt x="25" y="9"/>
                  </a:lnTo>
                  <a:lnTo>
                    <a:pt x="29" y="2"/>
                  </a:lnTo>
                  <a:lnTo>
                    <a:pt x="33" y="0"/>
                  </a:lnTo>
                  <a:lnTo>
                    <a:pt x="38" y="4"/>
                  </a:lnTo>
                  <a:lnTo>
                    <a:pt x="42" y="14"/>
                  </a:lnTo>
                  <a:lnTo>
                    <a:pt x="46" y="29"/>
                  </a:lnTo>
                  <a:lnTo>
                    <a:pt x="50" y="49"/>
                  </a:lnTo>
                  <a:lnTo>
                    <a:pt x="54" y="75"/>
                  </a:lnTo>
                  <a:lnTo>
                    <a:pt x="58" y="108"/>
                  </a:lnTo>
                  <a:lnTo>
                    <a:pt x="63" y="148"/>
                  </a:lnTo>
                  <a:lnTo>
                    <a:pt x="67" y="194"/>
                  </a:lnTo>
                  <a:lnTo>
                    <a:pt x="71" y="246"/>
                  </a:lnTo>
                  <a:lnTo>
                    <a:pt x="75" y="300"/>
                  </a:lnTo>
                  <a:lnTo>
                    <a:pt x="79" y="334"/>
                  </a:lnTo>
                  <a:lnTo>
                    <a:pt x="83" y="365"/>
                  </a:lnTo>
                  <a:lnTo>
                    <a:pt x="88" y="388"/>
                  </a:lnTo>
                  <a:lnTo>
                    <a:pt x="92" y="403"/>
                  </a:lnTo>
                  <a:lnTo>
                    <a:pt x="96" y="412"/>
                  </a:lnTo>
                  <a:lnTo>
                    <a:pt x="100" y="425"/>
                  </a:lnTo>
                  <a:lnTo>
                    <a:pt x="104" y="436"/>
                  </a:lnTo>
                  <a:lnTo>
                    <a:pt x="109" y="446"/>
                  </a:lnTo>
                  <a:lnTo>
                    <a:pt x="113" y="458"/>
                  </a:lnTo>
                  <a:lnTo>
                    <a:pt x="117" y="473"/>
                  </a:lnTo>
                  <a:lnTo>
                    <a:pt x="121" y="490"/>
                  </a:lnTo>
                  <a:lnTo>
                    <a:pt x="125" y="503"/>
                  </a:lnTo>
                  <a:lnTo>
                    <a:pt x="129" y="518"/>
                  </a:lnTo>
                  <a:lnTo>
                    <a:pt x="134" y="530"/>
                  </a:lnTo>
                  <a:lnTo>
                    <a:pt x="138" y="545"/>
                  </a:lnTo>
                  <a:lnTo>
                    <a:pt x="142" y="560"/>
                  </a:lnTo>
                  <a:lnTo>
                    <a:pt x="146" y="576"/>
                  </a:lnTo>
                  <a:lnTo>
                    <a:pt x="150" y="590"/>
                  </a:lnTo>
                  <a:lnTo>
                    <a:pt x="154" y="602"/>
                  </a:lnTo>
                  <a:lnTo>
                    <a:pt x="159" y="613"/>
                  </a:lnTo>
                  <a:lnTo>
                    <a:pt x="163" y="617"/>
                  </a:lnTo>
                  <a:lnTo>
                    <a:pt x="167" y="619"/>
                  </a:lnTo>
                  <a:lnTo>
                    <a:pt x="171" y="621"/>
                  </a:lnTo>
                  <a:lnTo>
                    <a:pt x="175" y="624"/>
                  </a:lnTo>
                  <a:lnTo>
                    <a:pt x="179" y="626"/>
                  </a:lnTo>
                  <a:lnTo>
                    <a:pt x="184" y="629"/>
                  </a:lnTo>
                  <a:lnTo>
                    <a:pt x="188" y="630"/>
                  </a:lnTo>
                  <a:lnTo>
                    <a:pt x="192" y="630"/>
                  </a:lnTo>
                  <a:lnTo>
                    <a:pt x="196" y="630"/>
                  </a:lnTo>
                  <a:lnTo>
                    <a:pt x="200" y="632"/>
                  </a:lnTo>
                  <a:lnTo>
                    <a:pt x="205" y="634"/>
                  </a:lnTo>
                  <a:lnTo>
                    <a:pt x="209" y="638"/>
                  </a:lnTo>
                  <a:lnTo>
                    <a:pt x="213" y="642"/>
                  </a:lnTo>
                  <a:lnTo>
                    <a:pt x="217" y="648"/>
                  </a:lnTo>
                  <a:lnTo>
                    <a:pt x="221" y="654"/>
                  </a:lnTo>
                  <a:lnTo>
                    <a:pt x="225" y="659"/>
                  </a:lnTo>
                  <a:lnTo>
                    <a:pt x="230" y="665"/>
                  </a:lnTo>
                  <a:lnTo>
                    <a:pt x="234" y="670"/>
                  </a:lnTo>
                  <a:lnTo>
                    <a:pt x="238" y="674"/>
                  </a:lnTo>
                  <a:lnTo>
                    <a:pt x="242" y="677"/>
                  </a:lnTo>
                  <a:lnTo>
                    <a:pt x="246" y="681"/>
                  </a:lnTo>
                  <a:lnTo>
                    <a:pt x="250" y="684"/>
                  </a:lnTo>
                  <a:lnTo>
                    <a:pt x="255" y="687"/>
                  </a:lnTo>
                  <a:lnTo>
                    <a:pt x="259" y="690"/>
                  </a:lnTo>
                  <a:lnTo>
                    <a:pt x="263" y="693"/>
                  </a:lnTo>
                  <a:lnTo>
                    <a:pt x="267" y="695"/>
                  </a:lnTo>
                  <a:lnTo>
                    <a:pt x="271" y="697"/>
                  </a:lnTo>
                  <a:lnTo>
                    <a:pt x="275" y="699"/>
                  </a:lnTo>
                  <a:lnTo>
                    <a:pt x="280" y="702"/>
                  </a:lnTo>
                  <a:lnTo>
                    <a:pt x="284" y="706"/>
                  </a:lnTo>
                  <a:lnTo>
                    <a:pt x="288" y="708"/>
                  </a:lnTo>
                  <a:lnTo>
                    <a:pt x="292" y="709"/>
                  </a:lnTo>
                  <a:lnTo>
                    <a:pt x="296" y="711"/>
                  </a:lnTo>
                  <a:lnTo>
                    <a:pt x="300" y="713"/>
                  </a:lnTo>
                  <a:lnTo>
                    <a:pt x="305" y="715"/>
                  </a:lnTo>
                  <a:lnTo>
                    <a:pt x="309" y="717"/>
                  </a:lnTo>
                  <a:lnTo>
                    <a:pt x="313" y="717"/>
                  </a:lnTo>
                  <a:lnTo>
                    <a:pt x="317" y="718"/>
                  </a:lnTo>
                  <a:lnTo>
                    <a:pt x="321" y="719"/>
                  </a:lnTo>
                  <a:lnTo>
                    <a:pt x="326" y="721"/>
                  </a:lnTo>
                  <a:lnTo>
                    <a:pt x="330" y="722"/>
                  </a:lnTo>
                  <a:lnTo>
                    <a:pt x="334" y="722"/>
                  </a:lnTo>
                  <a:lnTo>
                    <a:pt x="338" y="722"/>
                  </a:lnTo>
                  <a:lnTo>
                    <a:pt x="342" y="722"/>
                  </a:lnTo>
                  <a:lnTo>
                    <a:pt x="346" y="723"/>
                  </a:lnTo>
                  <a:lnTo>
                    <a:pt x="351" y="723"/>
                  </a:lnTo>
                  <a:lnTo>
                    <a:pt x="355" y="725"/>
                  </a:lnTo>
                  <a:lnTo>
                    <a:pt x="359" y="726"/>
                  </a:lnTo>
                  <a:lnTo>
                    <a:pt x="363" y="728"/>
                  </a:lnTo>
                  <a:lnTo>
                    <a:pt x="367" y="730"/>
                  </a:lnTo>
                  <a:lnTo>
                    <a:pt x="371" y="730"/>
                  </a:lnTo>
                  <a:lnTo>
                    <a:pt x="376" y="729"/>
                  </a:lnTo>
                  <a:lnTo>
                    <a:pt x="380" y="729"/>
                  </a:lnTo>
                  <a:lnTo>
                    <a:pt x="384" y="729"/>
                  </a:lnTo>
                  <a:lnTo>
                    <a:pt x="388" y="730"/>
                  </a:lnTo>
                  <a:lnTo>
                    <a:pt x="392" y="730"/>
                  </a:lnTo>
                  <a:lnTo>
                    <a:pt x="396" y="731"/>
                  </a:lnTo>
                  <a:lnTo>
                    <a:pt x="401" y="731"/>
                  </a:lnTo>
                  <a:lnTo>
                    <a:pt x="405" y="732"/>
                  </a:lnTo>
                  <a:lnTo>
                    <a:pt x="409" y="733"/>
                  </a:lnTo>
                  <a:lnTo>
                    <a:pt x="413" y="734"/>
                  </a:lnTo>
                  <a:lnTo>
                    <a:pt x="417" y="736"/>
                  </a:lnTo>
                  <a:lnTo>
                    <a:pt x="422" y="738"/>
                  </a:lnTo>
                  <a:lnTo>
                    <a:pt x="426" y="739"/>
                  </a:lnTo>
                  <a:lnTo>
                    <a:pt x="430" y="741"/>
                  </a:lnTo>
                  <a:lnTo>
                    <a:pt x="434" y="743"/>
                  </a:lnTo>
                  <a:lnTo>
                    <a:pt x="438" y="743"/>
                  </a:lnTo>
                  <a:lnTo>
                    <a:pt x="442" y="743"/>
                  </a:lnTo>
                  <a:lnTo>
                    <a:pt x="447" y="743"/>
                  </a:lnTo>
                  <a:lnTo>
                    <a:pt x="451" y="743"/>
                  </a:lnTo>
                  <a:lnTo>
                    <a:pt x="455" y="743"/>
                  </a:lnTo>
                  <a:lnTo>
                    <a:pt x="459" y="741"/>
                  </a:lnTo>
                  <a:lnTo>
                    <a:pt x="463" y="739"/>
                  </a:lnTo>
                  <a:lnTo>
                    <a:pt x="467" y="737"/>
                  </a:lnTo>
                  <a:lnTo>
                    <a:pt x="472" y="736"/>
                  </a:lnTo>
                  <a:lnTo>
                    <a:pt x="476" y="734"/>
                  </a:lnTo>
                  <a:lnTo>
                    <a:pt x="480" y="733"/>
                  </a:lnTo>
                  <a:lnTo>
                    <a:pt x="484" y="732"/>
                  </a:lnTo>
                  <a:lnTo>
                    <a:pt x="488" y="731"/>
                  </a:lnTo>
                  <a:lnTo>
                    <a:pt x="492" y="730"/>
                  </a:lnTo>
                  <a:lnTo>
                    <a:pt x="497" y="730"/>
                  </a:lnTo>
                  <a:lnTo>
                    <a:pt x="501" y="729"/>
                  </a:lnTo>
                  <a:lnTo>
                    <a:pt x="505" y="729"/>
                  </a:lnTo>
                  <a:lnTo>
                    <a:pt x="509" y="729"/>
                  </a:lnTo>
                  <a:lnTo>
                    <a:pt x="513" y="729"/>
                  </a:lnTo>
                  <a:lnTo>
                    <a:pt x="518" y="730"/>
                  </a:lnTo>
                  <a:lnTo>
                    <a:pt x="522" y="730"/>
                  </a:lnTo>
                  <a:lnTo>
                    <a:pt x="526" y="731"/>
                  </a:lnTo>
                  <a:lnTo>
                    <a:pt x="530" y="732"/>
                  </a:lnTo>
                  <a:lnTo>
                    <a:pt x="534" y="731"/>
                  </a:lnTo>
                  <a:lnTo>
                    <a:pt x="538" y="730"/>
                  </a:lnTo>
                  <a:lnTo>
                    <a:pt x="543" y="728"/>
                  </a:lnTo>
                  <a:lnTo>
                    <a:pt x="547" y="727"/>
                  </a:lnTo>
                  <a:lnTo>
                    <a:pt x="551" y="727"/>
                  </a:lnTo>
                  <a:lnTo>
                    <a:pt x="555" y="727"/>
                  </a:lnTo>
                  <a:lnTo>
                    <a:pt x="559" y="727"/>
                  </a:lnTo>
                  <a:lnTo>
                    <a:pt x="563" y="727"/>
                  </a:lnTo>
                  <a:lnTo>
                    <a:pt x="568" y="728"/>
                  </a:lnTo>
                  <a:lnTo>
                    <a:pt x="572" y="729"/>
                  </a:lnTo>
                  <a:lnTo>
                    <a:pt x="576" y="731"/>
                  </a:lnTo>
                  <a:lnTo>
                    <a:pt x="580" y="732"/>
                  </a:lnTo>
                  <a:lnTo>
                    <a:pt x="584" y="731"/>
                  </a:lnTo>
                  <a:lnTo>
                    <a:pt x="588" y="731"/>
                  </a:lnTo>
                  <a:lnTo>
                    <a:pt x="593" y="730"/>
                  </a:lnTo>
                  <a:lnTo>
                    <a:pt x="597" y="730"/>
                  </a:lnTo>
                  <a:lnTo>
                    <a:pt x="601" y="729"/>
                  </a:lnTo>
                  <a:lnTo>
                    <a:pt x="605" y="729"/>
                  </a:lnTo>
                  <a:lnTo>
                    <a:pt x="609" y="729"/>
                  </a:lnTo>
                  <a:lnTo>
                    <a:pt x="613" y="730"/>
                  </a:lnTo>
                  <a:lnTo>
                    <a:pt x="618" y="730"/>
                  </a:lnTo>
                  <a:lnTo>
                    <a:pt x="622" y="731"/>
                  </a:lnTo>
                  <a:lnTo>
                    <a:pt x="626" y="732"/>
                  </a:lnTo>
                  <a:lnTo>
                    <a:pt x="630" y="733"/>
                  </a:lnTo>
                  <a:lnTo>
                    <a:pt x="634" y="734"/>
                  </a:lnTo>
                  <a:lnTo>
                    <a:pt x="639" y="735"/>
                  </a:lnTo>
                  <a:lnTo>
                    <a:pt x="643" y="737"/>
                  </a:lnTo>
                  <a:lnTo>
                    <a:pt x="647" y="738"/>
                  </a:lnTo>
                  <a:lnTo>
                    <a:pt x="651" y="740"/>
                  </a:lnTo>
                  <a:lnTo>
                    <a:pt x="655" y="742"/>
                  </a:lnTo>
                  <a:lnTo>
                    <a:pt x="659" y="744"/>
                  </a:lnTo>
                  <a:lnTo>
                    <a:pt x="664" y="747"/>
                  </a:lnTo>
                  <a:lnTo>
                    <a:pt x="668" y="749"/>
                  </a:lnTo>
                  <a:lnTo>
                    <a:pt x="672" y="752"/>
                  </a:lnTo>
                  <a:lnTo>
                    <a:pt x="676" y="755"/>
                  </a:lnTo>
                  <a:lnTo>
                    <a:pt x="680" y="756"/>
                  </a:lnTo>
                  <a:lnTo>
                    <a:pt x="684" y="756"/>
                  </a:lnTo>
                  <a:lnTo>
                    <a:pt x="689" y="756"/>
                  </a:lnTo>
                  <a:lnTo>
                    <a:pt x="693" y="756"/>
                  </a:lnTo>
                  <a:lnTo>
                    <a:pt x="697" y="756"/>
                  </a:lnTo>
                  <a:lnTo>
                    <a:pt x="701" y="756"/>
                  </a:lnTo>
                  <a:lnTo>
                    <a:pt x="705" y="756"/>
                  </a:lnTo>
                  <a:lnTo>
                    <a:pt x="709" y="756"/>
                  </a:lnTo>
                  <a:lnTo>
                    <a:pt x="714" y="756"/>
                  </a:lnTo>
                  <a:lnTo>
                    <a:pt x="718" y="756"/>
                  </a:lnTo>
                  <a:lnTo>
                    <a:pt x="722" y="756"/>
                  </a:lnTo>
                  <a:lnTo>
                    <a:pt x="726" y="756"/>
                  </a:lnTo>
                  <a:lnTo>
                    <a:pt x="730" y="756"/>
                  </a:lnTo>
                  <a:lnTo>
                    <a:pt x="735" y="756"/>
                  </a:lnTo>
                  <a:lnTo>
                    <a:pt x="739" y="756"/>
                  </a:lnTo>
                  <a:lnTo>
                    <a:pt x="743" y="756"/>
                  </a:lnTo>
                  <a:lnTo>
                    <a:pt x="747" y="756"/>
                  </a:lnTo>
                  <a:lnTo>
                    <a:pt x="751" y="756"/>
                  </a:lnTo>
                  <a:lnTo>
                    <a:pt x="755" y="756"/>
                  </a:lnTo>
                  <a:lnTo>
                    <a:pt x="760" y="756"/>
                  </a:lnTo>
                  <a:lnTo>
                    <a:pt x="764" y="756"/>
                  </a:lnTo>
                  <a:lnTo>
                    <a:pt x="768" y="756"/>
                  </a:lnTo>
                  <a:lnTo>
                    <a:pt x="772" y="756"/>
                  </a:lnTo>
                  <a:lnTo>
                    <a:pt x="776" y="755"/>
                  </a:lnTo>
                  <a:lnTo>
                    <a:pt x="780" y="752"/>
                  </a:lnTo>
                  <a:lnTo>
                    <a:pt x="785" y="749"/>
                  </a:lnTo>
                  <a:lnTo>
                    <a:pt x="789" y="747"/>
                  </a:lnTo>
                  <a:lnTo>
                    <a:pt x="793" y="744"/>
                  </a:lnTo>
                  <a:lnTo>
                    <a:pt x="797" y="742"/>
                  </a:lnTo>
                  <a:lnTo>
                    <a:pt x="801" y="740"/>
                  </a:lnTo>
                  <a:lnTo>
                    <a:pt x="805" y="738"/>
                  </a:lnTo>
                  <a:lnTo>
                    <a:pt x="810" y="737"/>
                  </a:lnTo>
                  <a:lnTo>
                    <a:pt x="814" y="735"/>
                  </a:lnTo>
                  <a:lnTo>
                    <a:pt x="818" y="734"/>
                  </a:lnTo>
                  <a:lnTo>
                    <a:pt x="822" y="733"/>
                  </a:lnTo>
                  <a:lnTo>
                    <a:pt x="826" y="732"/>
                  </a:lnTo>
                  <a:lnTo>
                    <a:pt x="831" y="731"/>
                  </a:lnTo>
                  <a:lnTo>
                    <a:pt x="835" y="730"/>
                  </a:lnTo>
                  <a:lnTo>
                    <a:pt x="839" y="730"/>
                  </a:lnTo>
                  <a:lnTo>
                    <a:pt x="843" y="729"/>
                  </a:lnTo>
                  <a:lnTo>
                    <a:pt x="847" y="729"/>
                  </a:lnTo>
                  <a:lnTo>
                    <a:pt x="851" y="729"/>
                  </a:lnTo>
                  <a:lnTo>
                    <a:pt x="856" y="730"/>
                  </a:lnTo>
                  <a:lnTo>
                    <a:pt x="860" y="730"/>
                  </a:lnTo>
                  <a:lnTo>
                    <a:pt x="864" y="731"/>
                  </a:lnTo>
                  <a:lnTo>
                    <a:pt x="868" y="731"/>
                  </a:lnTo>
                  <a:lnTo>
                    <a:pt x="872" y="732"/>
                  </a:lnTo>
                  <a:lnTo>
                    <a:pt x="876" y="734"/>
                  </a:lnTo>
                  <a:lnTo>
                    <a:pt x="881" y="735"/>
                  </a:lnTo>
                  <a:lnTo>
                    <a:pt x="885" y="736"/>
                  </a:lnTo>
                  <a:lnTo>
                    <a:pt x="889" y="738"/>
                  </a:lnTo>
                  <a:lnTo>
                    <a:pt x="893" y="740"/>
                  </a:lnTo>
                  <a:lnTo>
                    <a:pt x="897" y="742"/>
                  </a:lnTo>
                  <a:lnTo>
                    <a:pt x="901" y="744"/>
                  </a:lnTo>
                  <a:lnTo>
                    <a:pt x="906" y="746"/>
                  </a:lnTo>
                  <a:lnTo>
                    <a:pt x="910" y="749"/>
                  </a:lnTo>
                  <a:lnTo>
                    <a:pt x="914" y="751"/>
                  </a:lnTo>
                  <a:lnTo>
                    <a:pt x="918" y="754"/>
                  </a:lnTo>
                  <a:lnTo>
                    <a:pt x="922" y="756"/>
                  </a:lnTo>
                  <a:lnTo>
                    <a:pt x="926" y="756"/>
                  </a:lnTo>
                  <a:lnTo>
                    <a:pt x="931" y="756"/>
                  </a:lnTo>
                  <a:lnTo>
                    <a:pt x="935" y="756"/>
                  </a:lnTo>
                  <a:lnTo>
                    <a:pt x="939" y="756"/>
                  </a:lnTo>
                  <a:lnTo>
                    <a:pt x="943" y="756"/>
                  </a:lnTo>
                  <a:lnTo>
                    <a:pt x="947" y="756"/>
                  </a:lnTo>
                  <a:lnTo>
                    <a:pt x="952" y="756"/>
                  </a:lnTo>
                  <a:lnTo>
                    <a:pt x="956" y="756"/>
                  </a:lnTo>
                  <a:lnTo>
                    <a:pt x="960" y="756"/>
                  </a:lnTo>
                  <a:lnTo>
                    <a:pt x="964" y="756"/>
                  </a:lnTo>
                  <a:lnTo>
                    <a:pt x="968" y="756"/>
                  </a:lnTo>
                  <a:lnTo>
                    <a:pt x="972" y="756"/>
                  </a:lnTo>
                  <a:lnTo>
                    <a:pt x="977" y="756"/>
                  </a:lnTo>
                  <a:lnTo>
                    <a:pt x="981" y="756"/>
                  </a:lnTo>
                  <a:lnTo>
                    <a:pt x="985" y="756"/>
                  </a:lnTo>
                  <a:lnTo>
                    <a:pt x="989" y="756"/>
                  </a:lnTo>
                  <a:lnTo>
                    <a:pt x="993" y="756"/>
                  </a:lnTo>
                  <a:lnTo>
                    <a:pt x="997" y="756"/>
                  </a:lnTo>
                  <a:lnTo>
                    <a:pt x="1002" y="756"/>
                  </a:lnTo>
                  <a:lnTo>
                    <a:pt x="1006" y="756"/>
                  </a:lnTo>
                  <a:lnTo>
                    <a:pt x="1010" y="756"/>
                  </a:lnTo>
                  <a:lnTo>
                    <a:pt x="1014" y="756"/>
                  </a:lnTo>
                  <a:lnTo>
                    <a:pt x="1018" y="756"/>
                  </a:lnTo>
                  <a:lnTo>
                    <a:pt x="1022" y="756"/>
                  </a:lnTo>
                  <a:lnTo>
                    <a:pt x="1027" y="756"/>
                  </a:lnTo>
                  <a:lnTo>
                    <a:pt x="1031" y="756"/>
                  </a:lnTo>
                  <a:lnTo>
                    <a:pt x="1035" y="756"/>
                  </a:lnTo>
                  <a:lnTo>
                    <a:pt x="1039" y="756"/>
                  </a:lnTo>
                  <a:lnTo>
                    <a:pt x="1043" y="756"/>
                  </a:lnTo>
                  <a:lnTo>
                    <a:pt x="1048" y="756"/>
                  </a:lnTo>
                  <a:lnTo>
                    <a:pt x="1052" y="756"/>
                  </a:lnTo>
                  <a:lnTo>
                    <a:pt x="1056" y="756"/>
                  </a:lnTo>
                  <a:lnTo>
                    <a:pt x="1060" y="756"/>
                  </a:lnTo>
                  <a:lnTo>
                    <a:pt x="1064" y="756"/>
                  </a:lnTo>
                  <a:lnTo>
                    <a:pt x="1068" y="756"/>
                  </a:lnTo>
                  <a:lnTo>
                    <a:pt x="1073" y="756"/>
                  </a:lnTo>
                  <a:lnTo>
                    <a:pt x="1077" y="756"/>
                  </a:lnTo>
                  <a:lnTo>
                    <a:pt x="1081" y="756"/>
                  </a:lnTo>
                  <a:lnTo>
                    <a:pt x="1085" y="756"/>
                  </a:lnTo>
                  <a:lnTo>
                    <a:pt x="1089" y="756"/>
                  </a:lnTo>
                  <a:lnTo>
                    <a:pt x="1093" y="756"/>
                  </a:lnTo>
                  <a:lnTo>
                    <a:pt x="1098" y="756"/>
                  </a:lnTo>
                  <a:lnTo>
                    <a:pt x="1102" y="756"/>
                  </a:lnTo>
                  <a:lnTo>
                    <a:pt x="1106" y="756"/>
                  </a:lnTo>
                  <a:lnTo>
                    <a:pt x="1110" y="756"/>
                  </a:lnTo>
                  <a:lnTo>
                    <a:pt x="1114" y="756"/>
                  </a:lnTo>
                  <a:lnTo>
                    <a:pt x="1118" y="756"/>
                  </a:lnTo>
                  <a:lnTo>
                    <a:pt x="1123" y="756"/>
                  </a:lnTo>
                  <a:lnTo>
                    <a:pt x="1127" y="756"/>
                  </a:lnTo>
                  <a:lnTo>
                    <a:pt x="1131" y="756"/>
                  </a:lnTo>
                  <a:lnTo>
                    <a:pt x="1135" y="756"/>
                  </a:lnTo>
                  <a:lnTo>
                    <a:pt x="1139" y="756"/>
                  </a:lnTo>
                  <a:lnTo>
                    <a:pt x="1144" y="756"/>
                  </a:lnTo>
                  <a:lnTo>
                    <a:pt x="1148" y="756"/>
                  </a:lnTo>
                  <a:lnTo>
                    <a:pt x="1152" y="756"/>
                  </a:lnTo>
                  <a:lnTo>
                    <a:pt x="1156" y="756"/>
                  </a:lnTo>
                  <a:lnTo>
                    <a:pt x="1160" y="756"/>
                  </a:lnTo>
                  <a:lnTo>
                    <a:pt x="1164" y="756"/>
                  </a:lnTo>
                  <a:lnTo>
                    <a:pt x="1169" y="756"/>
                  </a:lnTo>
                  <a:lnTo>
                    <a:pt x="1173" y="756"/>
                  </a:lnTo>
                  <a:lnTo>
                    <a:pt x="1177" y="755"/>
                  </a:lnTo>
                  <a:lnTo>
                    <a:pt x="1181" y="752"/>
                  </a:lnTo>
                  <a:lnTo>
                    <a:pt x="1185" y="749"/>
                  </a:lnTo>
                  <a:lnTo>
                    <a:pt x="1189" y="746"/>
                  </a:lnTo>
                  <a:lnTo>
                    <a:pt x="1194" y="744"/>
                  </a:lnTo>
                  <a:lnTo>
                    <a:pt x="1198" y="742"/>
                  </a:lnTo>
                  <a:lnTo>
                    <a:pt x="1202" y="740"/>
                  </a:lnTo>
                  <a:lnTo>
                    <a:pt x="1206" y="738"/>
                  </a:lnTo>
                  <a:lnTo>
                    <a:pt x="1210" y="736"/>
                  </a:lnTo>
                  <a:lnTo>
                    <a:pt x="1214" y="735"/>
                  </a:lnTo>
                  <a:lnTo>
                    <a:pt x="1219" y="734"/>
                  </a:lnTo>
                  <a:lnTo>
                    <a:pt x="1223" y="732"/>
                  </a:lnTo>
                  <a:lnTo>
                    <a:pt x="1227" y="731"/>
                  </a:lnTo>
                  <a:lnTo>
                    <a:pt x="1231" y="731"/>
                  </a:lnTo>
                  <a:lnTo>
                    <a:pt x="1235" y="730"/>
                  </a:lnTo>
                  <a:lnTo>
                    <a:pt x="1239" y="730"/>
                  </a:lnTo>
                  <a:lnTo>
                    <a:pt x="1244" y="729"/>
                  </a:lnTo>
                  <a:lnTo>
                    <a:pt x="1248" y="729"/>
                  </a:lnTo>
                </a:path>
              </a:pathLst>
            </a:custGeom>
            <a:noFill/>
            <a:ln w="12065">
              <a:solidFill>
                <a:srgbClr val="55752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5" name="Line 101"/>
            <p:cNvSpPr>
              <a:spLocks noChangeShapeType="1"/>
            </p:cNvSpPr>
            <p:nvPr/>
          </p:nvSpPr>
          <p:spPr bwMode="auto">
            <a:xfrm flipV="1">
              <a:off x="748" y="541"/>
              <a:ext cx="1" cy="425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4" name="Line 100"/>
            <p:cNvSpPr>
              <a:spLocks noChangeShapeType="1"/>
            </p:cNvSpPr>
            <p:nvPr/>
          </p:nvSpPr>
          <p:spPr bwMode="auto">
            <a:xfrm flipH="1">
              <a:off x="671" y="4680"/>
              <a:ext cx="77" cy="1"/>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3" name="Rectangle 99"/>
            <p:cNvSpPr>
              <a:spLocks noChangeArrowheads="1"/>
            </p:cNvSpPr>
            <p:nvPr/>
          </p:nvSpPr>
          <p:spPr bwMode="auto">
            <a:xfrm rot="16200000">
              <a:off x="234" y="4709"/>
              <a:ext cx="464" cy="11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42" name="Line 98"/>
            <p:cNvSpPr>
              <a:spLocks noChangeShapeType="1"/>
            </p:cNvSpPr>
            <p:nvPr/>
          </p:nvSpPr>
          <p:spPr bwMode="auto">
            <a:xfrm flipH="1">
              <a:off x="671" y="2872"/>
              <a:ext cx="77" cy="1"/>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41" name="Rectangle 97"/>
            <p:cNvSpPr>
              <a:spLocks noChangeArrowheads="1"/>
            </p:cNvSpPr>
            <p:nvPr/>
          </p:nvSpPr>
          <p:spPr bwMode="auto">
            <a:xfrm rot="16200000">
              <a:off x="234" y="2901"/>
              <a:ext cx="464" cy="11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5</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40" name="Line 96"/>
            <p:cNvSpPr>
              <a:spLocks noChangeShapeType="1"/>
            </p:cNvSpPr>
            <p:nvPr/>
          </p:nvSpPr>
          <p:spPr bwMode="auto">
            <a:xfrm flipH="1">
              <a:off x="671" y="1068"/>
              <a:ext cx="77" cy="1"/>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9" name="Rectangle 95"/>
            <p:cNvSpPr>
              <a:spLocks noChangeArrowheads="1"/>
            </p:cNvSpPr>
            <p:nvPr/>
          </p:nvSpPr>
          <p:spPr bwMode="auto">
            <a:xfrm rot="16200000">
              <a:off x="286" y="993"/>
              <a:ext cx="465" cy="2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10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38" name="Rectangle 94"/>
            <p:cNvSpPr>
              <a:spLocks noChangeArrowheads="1"/>
            </p:cNvSpPr>
            <p:nvPr/>
          </p:nvSpPr>
          <p:spPr bwMode="auto">
            <a:xfrm>
              <a:off x="107" y="2725"/>
              <a:ext cx="200" cy="64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30000" smtClean="0">
                  <a:ln>
                    <a:noFill/>
                  </a:ln>
                  <a:solidFill>
                    <a:srgbClr val="000000"/>
                  </a:solidFill>
                  <a:effectLst/>
                  <a:latin typeface="Calibri" pitchFamily="34" charset="0"/>
                  <a:ea typeface="Calibri" pitchFamily="34" charset="0"/>
                  <a:cs typeface="Times New Roman" pitchFamily="18" charset="0"/>
                </a:rPr>
                <a:t>Density</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37" name="Line 93"/>
            <p:cNvSpPr>
              <a:spLocks noChangeShapeType="1"/>
            </p:cNvSpPr>
            <p:nvPr/>
          </p:nvSpPr>
          <p:spPr bwMode="auto">
            <a:xfrm>
              <a:off x="748" y="4800"/>
              <a:ext cx="6593" cy="1"/>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6" name="Line 92"/>
            <p:cNvSpPr>
              <a:spLocks noChangeShapeType="1"/>
            </p:cNvSpPr>
            <p:nvPr/>
          </p:nvSpPr>
          <p:spPr bwMode="auto">
            <a:xfrm>
              <a:off x="995" y="4800"/>
              <a:ext cx="1" cy="7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5" name="Rectangle 91"/>
            <p:cNvSpPr>
              <a:spLocks noChangeArrowheads="1"/>
            </p:cNvSpPr>
            <p:nvPr/>
          </p:nvSpPr>
          <p:spPr bwMode="auto">
            <a:xfrm>
              <a:off x="945" y="4916"/>
              <a:ext cx="112" cy="46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0</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34" name="Line 90"/>
            <p:cNvSpPr>
              <a:spLocks noChangeShapeType="1"/>
            </p:cNvSpPr>
            <p:nvPr/>
          </p:nvSpPr>
          <p:spPr bwMode="auto">
            <a:xfrm>
              <a:off x="2479" y="4800"/>
              <a:ext cx="1" cy="7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3" name="Rectangle 89"/>
            <p:cNvSpPr>
              <a:spLocks noChangeArrowheads="1"/>
            </p:cNvSpPr>
            <p:nvPr/>
          </p:nvSpPr>
          <p:spPr bwMode="auto">
            <a:xfrm>
              <a:off x="2401" y="4916"/>
              <a:ext cx="167" cy="46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.2</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32" name="Line 88"/>
            <p:cNvSpPr>
              <a:spLocks noChangeShapeType="1"/>
            </p:cNvSpPr>
            <p:nvPr/>
          </p:nvSpPr>
          <p:spPr bwMode="auto">
            <a:xfrm>
              <a:off x="3962" y="4800"/>
              <a:ext cx="1" cy="7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31" name="Rectangle 87"/>
            <p:cNvSpPr>
              <a:spLocks noChangeArrowheads="1"/>
            </p:cNvSpPr>
            <p:nvPr/>
          </p:nvSpPr>
          <p:spPr bwMode="auto">
            <a:xfrm>
              <a:off x="3885" y="4916"/>
              <a:ext cx="167" cy="46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.4</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30" name="Line 86"/>
            <p:cNvSpPr>
              <a:spLocks noChangeShapeType="1"/>
            </p:cNvSpPr>
            <p:nvPr/>
          </p:nvSpPr>
          <p:spPr bwMode="auto">
            <a:xfrm>
              <a:off x="5442" y="4800"/>
              <a:ext cx="1" cy="7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9" name="Rectangle 85"/>
            <p:cNvSpPr>
              <a:spLocks noChangeArrowheads="1"/>
            </p:cNvSpPr>
            <p:nvPr/>
          </p:nvSpPr>
          <p:spPr bwMode="auto">
            <a:xfrm>
              <a:off x="5364" y="4916"/>
              <a:ext cx="167" cy="46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.6</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28" name="Line 84"/>
            <p:cNvSpPr>
              <a:spLocks noChangeShapeType="1"/>
            </p:cNvSpPr>
            <p:nvPr/>
          </p:nvSpPr>
          <p:spPr bwMode="auto">
            <a:xfrm>
              <a:off x="6925" y="4800"/>
              <a:ext cx="1" cy="79"/>
            </a:xfrm>
            <a:prstGeom prst="line">
              <a:avLst/>
            </a:prstGeom>
            <a:noFill/>
            <a:ln w="571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7" name="Rectangle 83"/>
            <p:cNvSpPr>
              <a:spLocks noChangeArrowheads="1"/>
            </p:cNvSpPr>
            <p:nvPr/>
          </p:nvSpPr>
          <p:spPr bwMode="auto">
            <a:xfrm>
              <a:off x="6848" y="4916"/>
              <a:ext cx="167" cy="46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pitchFamily="34" charset="0"/>
                  <a:ea typeface="Calibri" pitchFamily="34" charset="0"/>
                  <a:cs typeface="Arial" pitchFamily="34" charset="0"/>
                </a:rPr>
                <a:t>.8</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26" name="Rectangle 82"/>
            <p:cNvSpPr>
              <a:spLocks noChangeArrowheads="1"/>
            </p:cNvSpPr>
            <p:nvPr/>
          </p:nvSpPr>
          <p:spPr bwMode="auto">
            <a:xfrm>
              <a:off x="3720" y="5110"/>
              <a:ext cx="615" cy="5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rgbClr val="000000"/>
                  </a:solidFill>
                  <a:effectLst/>
                  <a:latin typeface="Calibri" pitchFamily="34" charset="0"/>
                  <a:ea typeface="Calibri" pitchFamily="34" charset="0"/>
                  <a:cs typeface="Arial" pitchFamily="34" charset="0"/>
                </a:rPr>
                <a:t>KNASS</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825" name="Rectangle 81"/>
            <p:cNvSpPr>
              <a:spLocks noChangeArrowheads="1"/>
            </p:cNvSpPr>
            <p:nvPr/>
          </p:nvSpPr>
          <p:spPr bwMode="auto">
            <a:xfrm>
              <a:off x="5890" y="606"/>
              <a:ext cx="1557" cy="897"/>
            </a:xfrm>
            <a:prstGeom prst="rect">
              <a:avLst/>
            </a:prstGeom>
            <a:solidFill>
              <a:srgbClr val="FFFFFF"/>
            </a:solidFill>
            <a:ln w="571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824" name="Line 80"/>
            <p:cNvSpPr>
              <a:spLocks noChangeShapeType="1"/>
            </p:cNvSpPr>
            <p:nvPr/>
          </p:nvSpPr>
          <p:spPr bwMode="auto">
            <a:xfrm>
              <a:off x="5890" y="787"/>
              <a:ext cx="712" cy="1"/>
            </a:xfrm>
            <a:prstGeom prst="line">
              <a:avLst/>
            </a:prstGeom>
            <a:noFill/>
            <a:ln w="12065">
              <a:solidFill>
                <a:srgbClr val="1A476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3" name="Line 79"/>
            <p:cNvSpPr>
              <a:spLocks noChangeShapeType="1"/>
            </p:cNvSpPr>
            <p:nvPr/>
          </p:nvSpPr>
          <p:spPr bwMode="auto">
            <a:xfrm>
              <a:off x="5890" y="1053"/>
              <a:ext cx="712" cy="1"/>
            </a:xfrm>
            <a:prstGeom prst="line">
              <a:avLst/>
            </a:prstGeom>
            <a:noFill/>
            <a:ln w="12065">
              <a:solidFill>
                <a:srgbClr val="90353B"/>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2" name="Line 78"/>
            <p:cNvSpPr>
              <a:spLocks noChangeShapeType="1"/>
            </p:cNvSpPr>
            <p:nvPr/>
          </p:nvSpPr>
          <p:spPr bwMode="auto">
            <a:xfrm>
              <a:off x="5890" y="1321"/>
              <a:ext cx="712" cy="1"/>
            </a:xfrm>
            <a:prstGeom prst="line">
              <a:avLst/>
            </a:prstGeom>
            <a:noFill/>
            <a:ln w="12065">
              <a:solidFill>
                <a:srgbClr val="55752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821" name="Rectangle 77"/>
            <p:cNvSpPr>
              <a:spLocks noChangeArrowheads="1"/>
            </p:cNvSpPr>
            <p:nvPr/>
          </p:nvSpPr>
          <p:spPr bwMode="auto">
            <a:xfrm>
              <a:off x="6696" y="684"/>
              <a:ext cx="420" cy="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libri" pitchFamily="34" charset="0"/>
                  <a:ea typeface="Calibri" pitchFamily="34" charset="0"/>
                  <a:cs typeface="Arial" pitchFamily="34" charset="0"/>
                </a:rPr>
                <a:t>Small</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20" name="Rectangle 76"/>
            <p:cNvSpPr>
              <a:spLocks noChangeArrowheads="1"/>
            </p:cNvSpPr>
            <p:nvPr/>
          </p:nvSpPr>
          <p:spPr bwMode="auto">
            <a:xfrm>
              <a:off x="6696" y="957"/>
              <a:ext cx="675" cy="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libri" pitchFamily="34" charset="0"/>
                  <a:ea typeface="Calibri" pitchFamily="34" charset="0"/>
                  <a:cs typeface="Arial" pitchFamily="34" charset="0"/>
                </a:rPr>
                <a:t>Medium</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19" name="Rectangle 75"/>
            <p:cNvSpPr>
              <a:spLocks noChangeArrowheads="1"/>
            </p:cNvSpPr>
            <p:nvPr/>
          </p:nvSpPr>
          <p:spPr bwMode="auto">
            <a:xfrm>
              <a:off x="6696" y="1225"/>
              <a:ext cx="450" cy="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libri" pitchFamily="34" charset="0"/>
                  <a:ea typeface="Calibri" pitchFamily="34" charset="0"/>
                  <a:cs typeface="Arial" pitchFamily="34" charset="0"/>
                </a:rPr>
                <a:t>Large</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1818" name="Rectangle 74"/>
            <p:cNvSpPr>
              <a:spLocks noChangeArrowheads="1"/>
            </p:cNvSpPr>
            <p:nvPr/>
          </p:nvSpPr>
          <p:spPr bwMode="auto">
            <a:xfrm>
              <a:off x="926" y="110"/>
              <a:ext cx="5526" cy="2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ea typeface="Calibri" pitchFamily="34" charset="0"/>
                  <a:cs typeface="Times New Roman" pitchFamily="18" charset="0"/>
                </a:rPr>
                <a:t>Kernel density estimates of KNASS index</a:t>
              </a:r>
              <a:endParaRPr kumimoji="0" lang="en-US" sz="1200" b="0" i="0" u="none" strike="noStrike" cap="none" normalizeH="0" baseline="0" dirty="0" smtClean="0">
                <a:ln>
                  <a:noFill/>
                </a:ln>
                <a:solidFill>
                  <a:schemeClr val="tx1"/>
                </a:solidFill>
                <a:effectLst/>
                <a:cs typeface="Arial" pitchFamily="34" charset="0"/>
              </a:endParaRPr>
            </a:p>
          </p:txBody>
        </p:sp>
      </p:grpSp>
      <p:sp>
        <p:nvSpPr>
          <p:cNvPr id="31870" name="Rectangle 126"/>
          <p:cNvSpPr>
            <a:spLocks noChangeArrowheads="1"/>
          </p:cNvSpPr>
          <p:nvPr/>
        </p:nvSpPr>
        <p:spPr bwMode="auto">
          <a:xfrm>
            <a:off x="0" y="4025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lstStyle/>
          <a:p>
            <a:r>
              <a:rPr lang="en-US" dirty="0" smtClean="0"/>
              <a:t>Conclusions</a:t>
            </a:r>
            <a:endParaRPr lang="en-US" dirty="0"/>
          </a:p>
        </p:txBody>
      </p:sp>
      <p:sp>
        <p:nvSpPr>
          <p:cNvPr id="3" name="Content Placeholder 2"/>
          <p:cNvSpPr>
            <a:spLocks noGrp="1"/>
          </p:cNvSpPr>
          <p:nvPr>
            <p:ph idx="1"/>
          </p:nvPr>
        </p:nvSpPr>
        <p:spPr>
          <a:xfrm>
            <a:off x="457200" y="1752600"/>
            <a:ext cx="8229600" cy="4325112"/>
          </a:xfrm>
        </p:spPr>
        <p:txBody>
          <a:bodyPr>
            <a:noAutofit/>
          </a:bodyPr>
          <a:lstStyle/>
          <a:p>
            <a:r>
              <a:rPr lang="en-US" sz="2100" dirty="0" smtClean="0"/>
              <a:t>In order to investigate the role of firms knowledge base the construction of their knowledge stock is a precondition</a:t>
            </a:r>
          </a:p>
          <a:p>
            <a:r>
              <a:rPr lang="en-US" sz="2100" dirty="0" smtClean="0"/>
              <a:t>The perpetual method is the most common and acknowledged approach for such an endeavor. </a:t>
            </a:r>
          </a:p>
          <a:p>
            <a:r>
              <a:rPr lang="en-US" sz="2100" dirty="0" smtClean="0"/>
              <a:t> In the case of the Greek Manufacturing firms their knowledge stock for the period 2001-2010 has been constructed. In this context a structural change has been handled. </a:t>
            </a:r>
          </a:p>
          <a:p>
            <a:r>
              <a:rPr lang="en-US" sz="2100" dirty="0" smtClean="0"/>
              <a:t>Preliminary descriptive statistics indicate that high-tech sectors indeed both with respect to their inputs and outputs have accumulated knowledge bases at a greater extent compared to low tech sectors. </a:t>
            </a:r>
            <a:endParaRPr lang="en-US" sz="2100" dirty="0" smtClean="0"/>
          </a:p>
          <a:p>
            <a:r>
              <a:rPr lang="en-US" sz="2100" dirty="0" smtClean="0"/>
              <a:t>With respect to </a:t>
            </a:r>
            <a:r>
              <a:rPr lang="en-US" sz="2100" b="1" dirty="0" smtClean="0">
                <a:solidFill>
                  <a:schemeClr val="accent2"/>
                </a:solidFill>
              </a:rPr>
              <a:t>knowledge intensity </a:t>
            </a:r>
            <a:r>
              <a:rPr lang="en-US" sz="2100" dirty="0" smtClean="0"/>
              <a:t>small firms seem to be more intensive (but not in absolute R&amp;D investments) than large firms. In other words they face more severe knowledge indivisibilities and less fixed </a:t>
            </a:r>
            <a:r>
              <a:rPr lang="en-US" sz="2100" smtClean="0"/>
              <a:t>costs dispersion.</a:t>
            </a:r>
            <a:endParaRPr lang="en-US" sz="2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5400" dirty="0" smtClean="0"/>
              <a:t>THANK YOU FOR YOUR ATTENTION!!!</a:t>
            </a:r>
            <a:endParaRPr lang="en-US" sz="5400" dirty="0"/>
          </a:p>
        </p:txBody>
      </p:sp>
      <p:pic>
        <p:nvPicPr>
          <p:cNvPr id="4" name="Picture 2" descr="http://www.edulll.gr/wp-content/uploads/2013/06/logo.png"/>
          <p:cNvPicPr>
            <a:picLocks noChangeAspect="1" noChangeArrowheads="1"/>
          </p:cNvPicPr>
          <p:nvPr/>
        </p:nvPicPr>
        <p:blipFill>
          <a:blip r:embed="rId2" cstate="print"/>
          <a:srcRect/>
          <a:stretch>
            <a:fillRect/>
          </a:stretch>
        </p:blipFill>
        <p:spPr bwMode="auto">
          <a:xfrm>
            <a:off x="2209800" y="5638800"/>
            <a:ext cx="4762500" cy="10858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Motivation</a:t>
            </a:r>
          </a:p>
          <a:p>
            <a:r>
              <a:rPr lang="en-US" dirty="0" smtClean="0"/>
              <a:t>Sample and Context specificities</a:t>
            </a:r>
          </a:p>
          <a:p>
            <a:r>
              <a:rPr lang="en-US" dirty="0" smtClean="0"/>
              <a:t>Inventory Perpetual Method</a:t>
            </a:r>
          </a:p>
          <a:p>
            <a:r>
              <a:rPr lang="en-US" dirty="0" smtClean="0"/>
              <a:t>Management of the available information</a:t>
            </a:r>
          </a:p>
          <a:p>
            <a:r>
              <a:rPr lang="en-US" dirty="0" smtClean="0"/>
              <a:t>Mapping Greek R&amp;D firms’ knowledge intensity</a:t>
            </a:r>
          </a:p>
          <a:p>
            <a:r>
              <a:rPr lang="en-US" dirty="0" smtClean="0"/>
              <a:t>Some basic descriptive statistics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Motivation: Why construct firms </a:t>
            </a:r>
            <a:br>
              <a:rPr lang="en-US" dirty="0" smtClean="0"/>
            </a:br>
            <a:r>
              <a:rPr lang="en-US" dirty="0" smtClean="0"/>
              <a:t>R&amp;D stock?</a:t>
            </a:r>
            <a:endParaRPr lang="en-US" dirty="0"/>
          </a:p>
        </p:txBody>
      </p:sp>
      <p:sp>
        <p:nvSpPr>
          <p:cNvPr id="3" name="Content Placeholder 2"/>
          <p:cNvSpPr>
            <a:spLocks noGrp="1"/>
          </p:cNvSpPr>
          <p:nvPr>
            <p:ph idx="1"/>
          </p:nvPr>
        </p:nvSpPr>
        <p:spPr/>
        <p:txBody>
          <a:bodyPr>
            <a:noAutofit/>
          </a:bodyPr>
          <a:lstStyle/>
          <a:p>
            <a:pPr algn="just"/>
            <a:r>
              <a:rPr lang="en-US" sz="2450" dirty="0" err="1" smtClean="0"/>
              <a:t>Dierickx</a:t>
            </a:r>
            <a:r>
              <a:rPr lang="en-US" sz="2450" dirty="0" smtClean="0"/>
              <a:t> and Cool (1989): </a:t>
            </a:r>
            <a:r>
              <a:rPr lang="en-US" sz="2450" i="1" dirty="0" smtClean="0"/>
              <a:t>Firms internally “build” their strategic assets. These type of assets is the cumulative result of adhering to a set of consistent policies and practices over a period of time. In other words, strategic asset stocks are accumulated by choosing appropriate time paths of flows over a period of time.</a:t>
            </a:r>
          </a:p>
          <a:p>
            <a:pPr algn="just">
              <a:buNone/>
            </a:pPr>
            <a:endParaRPr lang="en-US" sz="2450" i="1" dirty="0" smtClean="0"/>
          </a:p>
          <a:p>
            <a:pPr algn="just">
              <a:buFont typeface="Wingdings"/>
              <a:buChar char="è"/>
            </a:pPr>
            <a:r>
              <a:rPr lang="en-US" sz="2450" dirty="0" smtClean="0">
                <a:sym typeface="Wingdings" pitchFamily="2" charset="2"/>
              </a:rPr>
              <a:t>Hence, in order to study the role of firms’ knowledge base on aspects of their economic performance,  the availability of a stock variable would capture a more holistic aspect of the firms’ knowledge base.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sample</a:t>
            </a:r>
            <a:endParaRPr lang="en-US" dirty="0"/>
          </a:p>
        </p:txBody>
      </p:sp>
      <p:sp>
        <p:nvSpPr>
          <p:cNvPr id="3" name="Content Placeholder 2"/>
          <p:cNvSpPr>
            <a:spLocks noGrp="1"/>
          </p:cNvSpPr>
          <p:nvPr>
            <p:ph idx="1"/>
          </p:nvPr>
        </p:nvSpPr>
        <p:spPr/>
        <p:txBody>
          <a:bodyPr>
            <a:normAutofit/>
          </a:bodyPr>
          <a:lstStyle/>
          <a:p>
            <a:pPr algn="just"/>
            <a:r>
              <a:rPr lang="en-US" sz="3400" dirty="0" smtClean="0"/>
              <a:t>300 Greek Manufacturing firms engaged in R&amp;D activities during the period 2001-2010</a:t>
            </a:r>
          </a:p>
          <a:p>
            <a:pPr algn="just">
              <a:buNone/>
            </a:pPr>
            <a:endParaRPr lang="en-US" sz="3400" dirty="0" smtClean="0"/>
          </a:p>
          <a:p>
            <a:pPr algn="just"/>
            <a:r>
              <a:rPr lang="en-US" sz="3400" dirty="0" smtClean="0"/>
              <a:t>Information drawn from their financial accounts has been employed for the construction of their knowledge stock</a:t>
            </a:r>
            <a:endParaRPr lang="en-US" sz="3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assets</a:t>
            </a:r>
            <a:endParaRPr lang="en-US" dirty="0"/>
          </a:p>
        </p:txBody>
      </p:sp>
      <p:sp>
        <p:nvSpPr>
          <p:cNvPr id="3" name="Content Placeholder 2"/>
          <p:cNvSpPr>
            <a:spLocks noGrp="1"/>
          </p:cNvSpPr>
          <p:nvPr>
            <p:ph idx="1"/>
          </p:nvPr>
        </p:nvSpPr>
        <p:spPr/>
        <p:txBody>
          <a:bodyPr>
            <a:normAutofit/>
          </a:bodyPr>
          <a:lstStyle/>
          <a:p>
            <a:r>
              <a:rPr lang="en-US" dirty="0"/>
              <a:t>We follow the definition of R&amp;D investments given by International Accounting Standards (IAS 38), where particular emphasis is given to the term ‘intangible assets’. Therefore, we are interested in measuring the investments in knowledge creation and/or acquisition, as they are perceived and reported by Greek firms in their annual financial statements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R&amp;D stock: Inventory Perpetual Method (1)</a:t>
            </a:r>
            <a:endParaRPr lang="en-US" dirty="0"/>
          </a:p>
        </p:txBody>
      </p:sp>
      <p:sp>
        <p:nvSpPr>
          <p:cNvPr id="3" name="Content Placeholder 2"/>
          <p:cNvSpPr>
            <a:spLocks noGrp="1"/>
          </p:cNvSpPr>
          <p:nvPr>
            <p:ph idx="1"/>
          </p:nvPr>
        </p:nvSpPr>
        <p:spPr/>
        <p:txBody>
          <a:bodyPr>
            <a:normAutofit fontScale="92500"/>
          </a:bodyPr>
          <a:lstStyle/>
          <a:p>
            <a:r>
              <a:rPr lang="en-US" dirty="0" smtClean="0"/>
              <a:t>Following, Hall et al. (2010) and Kumbhakar et al. (2012) knowledge stock is approximated as follows:</a:t>
            </a:r>
          </a:p>
          <a:p>
            <a:endParaRPr lang="en-US" dirty="0"/>
          </a:p>
          <a:p>
            <a:pPr>
              <a:buNone/>
            </a:pPr>
            <a:endParaRPr lang="en-US" dirty="0" smtClean="0"/>
          </a:p>
          <a:p>
            <a:pPr>
              <a:buNone/>
            </a:pPr>
            <a:r>
              <a:rPr lang="en-US" dirty="0" smtClean="0"/>
              <a:t>where</a:t>
            </a:r>
          </a:p>
          <a:p>
            <a:pPr>
              <a:buNone/>
            </a:pPr>
            <a:r>
              <a:rPr lang="en-US" dirty="0" smtClean="0"/>
              <a:t> </a:t>
            </a:r>
            <a:r>
              <a:rPr lang="en-US" i="1" dirty="0"/>
              <a:t>K </a:t>
            </a:r>
            <a:r>
              <a:rPr lang="en-US" dirty="0"/>
              <a:t>is the </a:t>
            </a:r>
            <a:r>
              <a:rPr lang="en-US" dirty="0" smtClean="0"/>
              <a:t>knowledge stock </a:t>
            </a:r>
            <a:r>
              <a:rPr lang="en-US" dirty="0"/>
              <a:t>of firm </a:t>
            </a:r>
            <a:r>
              <a:rPr lang="en-US" i="1" dirty="0" err="1"/>
              <a:t>i</a:t>
            </a:r>
            <a:r>
              <a:rPr lang="en-US" i="1" dirty="0"/>
              <a:t> </a:t>
            </a:r>
            <a:r>
              <a:rPr lang="en-US" dirty="0"/>
              <a:t>at time </a:t>
            </a:r>
            <a:r>
              <a:rPr lang="en-US" i="1" dirty="0"/>
              <a:t>t</a:t>
            </a:r>
            <a:r>
              <a:rPr lang="en-US" dirty="0"/>
              <a:t>, </a:t>
            </a:r>
            <a:endParaRPr lang="en-US" dirty="0" smtClean="0"/>
          </a:p>
          <a:p>
            <a:pPr>
              <a:buNone/>
            </a:pPr>
            <a:r>
              <a:rPr lang="en-US" i="1" dirty="0" smtClean="0"/>
              <a:t>R </a:t>
            </a:r>
            <a:r>
              <a:rPr lang="en-US" dirty="0"/>
              <a:t>denotes annual investments in the creation and/or acquisition of knowledge assets at time </a:t>
            </a:r>
            <a:r>
              <a:rPr lang="en-US" i="1" dirty="0"/>
              <a:t>t </a:t>
            </a:r>
            <a:r>
              <a:rPr lang="en-US" dirty="0" smtClean="0"/>
              <a:t>and</a:t>
            </a:r>
          </a:p>
          <a:p>
            <a:pPr>
              <a:buNone/>
            </a:pPr>
            <a:r>
              <a:rPr lang="en-US" dirty="0" smtClean="0"/>
              <a:t>    is </a:t>
            </a:r>
            <a:r>
              <a:rPr lang="en-US" dirty="0"/>
              <a:t>a suitably chosen (private) depreciation rate. </a:t>
            </a: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145" name="Object 1"/>
          <p:cNvGraphicFramePr>
            <a:graphicFrameLocks noChangeAspect="1"/>
          </p:cNvGraphicFramePr>
          <p:nvPr/>
        </p:nvGraphicFramePr>
        <p:xfrm>
          <a:off x="3048000" y="3276600"/>
          <a:ext cx="3276600" cy="762000"/>
        </p:xfrm>
        <a:graphic>
          <a:graphicData uri="http://schemas.openxmlformats.org/presentationml/2006/ole">
            <p:oleObj spid="_x0000_s6145" name="Equation" r:id="rId3" imgW="1270000" imgH="228600" progId="Equation.DSMT4">
              <p:embed/>
            </p:oleObj>
          </a:graphicData>
        </a:graphic>
      </p:graphicFrame>
      <p:sp>
        <p:nvSpPr>
          <p:cNvPr id="61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53" name="Object 9"/>
          <p:cNvGraphicFramePr>
            <a:graphicFrameLocks noChangeAspect="1"/>
          </p:cNvGraphicFramePr>
          <p:nvPr/>
        </p:nvGraphicFramePr>
        <p:xfrm>
          <a:off x="609600" y="5715000"/>
          <a:ext cx="304800" cy="400050"/>
        </p:xfrm>
        <a:graphic>
          <a:graphicData uri="http://schemas.openxmlformats.org/presentationml/2006/ole">
            <p:oleObj spid="_x0000_s6153" name="Equation" r:id="rId4" imgW="126780" imgH="164814"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R&amp;D stock: Inventory Perpetual Method (2)</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Assumption: some (or all) of these firms were engaged in R&amp;D activities before 2001</a:t>
            </a:r>
            <a:endParaRPr lang="en-US" dirty="0">
              <a:sym typeface="Wingdings" pitchFamily="2" charset="2"/>
            </a:endParaRPr>
          </a:p>
          <a:p>
            <a:pPr algn="just">
              <a:buFont typeface="Wingdings" pitchFamily="2" charset="2"/>
              <a:buChar char="à"/>
            </a:pPr>
            <a:r>
              <a:rPr lang="en-US" dirty="0" smtClean="0">
                <a:sym typeface="Wingdings" pitchFamily="2" charset="2"/>
              </a:rPr>
              <a:t>How to approximate such preexisting knowledge base?</a:t>
            </a:r>
          </a:p>
          <a:p>
            <a:pPr>
              <a:buFont typeface="Wingdings" pitchFamily="2" charset="2"/>
              <a:buChar char="à"/>
            </a:pPr>
            <a:endParaRPr lang="en-US" dirty="0">
              <a:sym typeface="Wingdings" pitchFamily="2" charset="2"/>
            </a:endParaRPr>
          </a:p>
          <a:p>
            <a:pPr>
              <a:buNone/>
            </a:pPr>
            <a:endParaRPr lang="en-US" dirty="0">
              <a:sym typeface="Wingdings" pitchFamily="2" charset="2"/>
            </a:endParaRPr>
          </a:p>
          <a:p>
            <a:pPr>
              <a:buNone/>
            </a:pPr>
            <a:endParaRPr lang="en-US" dirty="0" smtClean="0"/>
          </a:p>
          <a:p>
            <a:pPr>
              <a:buNone/>
            </a:pPr>
            <a:r>
              <a:rPr lang="en-US" dirty="0" smtClean="0"/>
              <a:t>where  </a:t>
            </a:r>
          </a:p>
          <a:p>
            <a:pPr algn="just">
              <a:buNone/>
            </a:pPr>
            <a:r>
              <a:rPr lang="en-US" dirty="0" smtClean="0"/>
              <a:t>    is </a:t>
            </a:r>
            <a:r>
              <a:rPr lang="en-US" dirty="0"/>
              <a:t>the depreciation rate of the </a:t>
            </a:r>
            <a:r>
              <a:rPr lang="en-US" i="1" dirty="0" err="1"/>
              <a:t>ith</a:t>
            </a:r>
            <a:r>
              <a:rPr lang="en-US" dirty="0"/>
              <a:t> firm which depends on the four </a:t>
            </a:r>
            <a:r>
              <a:rPr lang="en-US" dirty="0" smtClean="0"/>
              <a:t>sectors, namely high-tech, medium-high tech, medium low tech and low </a:t>
            </a:r>
            <a:r>
              <a:rPr lang="en-US" dirty="0" err="1" smtClean="0"/>
              <a:t>tecg</a:t>
            </a:r>
            <a:r>
              <a:rPr lang="en-US" dirty="0" smtClean="0"/>
              <a:t> </a:t>
            </a:r>
            <a:r>
              <a:rPr lang="en-US" dirty="0"/>
              <a:t>established by OECD </a:t>
            </a:r>
            <a:r>
              <a:rPr lang="en-US" dirty="0" smtClean="0"/>
              <a:t>and</a:t>
            </a:r>
          </a:p>
          <a:p>
            <a:pPr algn="just">
              <a:buNone/>
            </a:pPr>
            <a:r>
              <a:rPr lang="en-US" dirty="0" smtClean="0"/>
              <a:t>     </a:t>
            </a:r>
            <a:r>
              <a:rPr lang="en-US" dirty="0"/>
              <a:t>is the knowledge investments growth rate at the industry level </a:t>
            </a:r>
            <a:r>
              <a:rPr lang="en-US" i="1" dirty="0" smtClean="0"/>
              <a:t>j </a:t>
            </a:r>
            <a:r>
              <a:rPr lang="en-US" dirty="0" smtClean="0"/>
              <a:t>as it is approximated by OECD ANBERD database.</a:t>
            </a:r>
            <a:endParaRPr lang="en-US"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81" name="Object 1"/>
          <p:cNvGraphicFramePr>
            <a:graphicFrameLocks noChangeAspect="1"/>
          </p:cNvGraphicFramePr>
          <p:nvPr/>
        </p:nvGraphicFramePr>
        <p:xfrm>
          <a:off x="3581400" y="3276600"/>
          <a:ext cx="1905000" cy="990600"/>
        </p:xfrm>
        <a:graphic>
          <a:graphicData uri="http://schemas.openxmlformats.org/presentationml/2006/ole">
            <p:oleObj spid="_x0000_s20481" name="Equation" r:id="rId3" imgW="825480" imgH="444240" progId="Equation.DSMT4">
              <p:embed/>
            </p:oleObj>
          </a:graphicData>
        </a:graphic>
      </p:graphicFrame>
      <p:sp>
        <p:nvSpPr>
          <p:cNvPr id="2049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90" name="Object 10"/>
          <p:cNvGraphicFramePr>
            <a:graphicFrameLocks noChangeAspect="1"/>
          </p:cNvGraphicFramePr>
          <p:nvPr/>
        </p:nvGraphicFramePr>
        <p:xfrm>
          <a:off x="457200" y="4495800"/>
          <a:ext cx="381000" cy="352425"/>
        </p:xfrm>
        <a:graphic>
          <a:graphicData uri="http://schemas.openxmlformats.org/presentationml/2006/ole">
            <p:oleObj spid="_x0000_s20490" name="Equation" r:id="rId4" imgW="177569" imgH="202936" progId="Equation.DSMT4">
              <p:embed/>
            </p:oleObj>
          </a:graphicData>
        </a:graphic>
      </p:graphicFrame>
      <p:sp>
        <p:nvSpPr>
          <p:cNvPr id="2049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92" name="Object 12"/>
          <p:cNvGraphicFramePr>
            <a:graphicFrameLocks noChangeAspect="1"/>
          </p:cNvGraphicFramePr>
          <p:nvPr/>
        </p:nvGraphicFramePr>
        <p:xfrm>
          <a:off x="533400" y="5410200"/>
          <a:ext cx="304800" cy="381000"/>
        </p:xfrm>
        <a:graphic>
          <a:graphicData uri="http://schemas.openxmlformats.org/presentationml/2006/ole">
            <p:oleObj spid="_x0000_s20492" name="Equation" r:id="rId5" imgW="177646" imgH="228402"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information</a:t>
            </a:r>
            <a:endParaRPr lang="en-US" dirty="0"/>
          </a:p>
        </p:txBody>
      </p:sp>
      <p:sp>
        <p:nvSpPr>
          <p:cNvPr id="3" name="Content Placeholder 2"/>
          <p:cNvSpPr>
            <a:spLocks noGrp="1"/>
          </p:cNvSpPr>
          <p:nvPr>
            <p:ph idx="1"/>
          </p:nvPr>
        </p:nvSpPr>
        <p:spPr/>
        <p:txBody>
          <a:bodyPr>
            <a:noAutofit/>
          </a:bodyPr>
          <a:lstStyle/>
          <a:p>
            <a:r>
              <a:rPr lang="en-US" sz="1800" b="1" dirty="0" smtClean="0"/>
              <a:t>2004</a:t>
            </a:r>
            <a:r>
              <a:rPr lang="en-US" sz="1800" dirty="0" smtClean="0"/>
              <a:t>: Transition year from National </a:t>
            </a:r>
            <a:r>
              <a:rPr lang="en-US" sz="1800" dirty="0"/>
              <a:t>A</a:t>
            </a:r>
            <a:r>
              <a:rPr lang="en-US" sz="1800" dirty="0" smtClean="0"/>
              <a:t>ccounting Standards (NAS) to International Accounting Standards (IAS). Obligatory for publicly traded firms. </a:t>
            </a:r>
          </a:p>
          <a:p>
            <a:pPr>
              <a:buNone/>
            </a:pPr>
            <a:r>
              <a:rPr lang="en-US" sz="1800" dirty="0" smtClean="0"/>
              <a:t>Main differences: </a:t>
            </a:r>
          </a:p>
          <a:p>
            <a:pPr marL="571500" indent="-571500">
              <a:buAutoNum type="romanLcParenBoth"/>
            </a:pPr>
            <a:r>
              <a:rPr lang="en-US" sz="1800" dirty="0" smtClean="0"/>
              <a:t>IAS </a:t>
            </a:r>
            <a:r>
              <a:rPr lang="en-US" sz="1800" dirty="0"/>
              <a:t>dictate that Research should be separated from Development which in NAS this is not necessarily the </a:t>
            </a:r>
            <a:r>
              <a:rPr lang="en-US" sz="1800" dirty="0" smtClean="0"/>
              <a:t>case</a:t>
            </a:r>
          </a:p>
          <a:p>
            <a:pPr marL="571500" indent="-571500">
              <a:buAutoNum type="romanLcParenBoth"/>
            </a:pPr>
            <a:r>
              <a:rPr lang="en-US" sz="1800" dirty="0" smtClean="0"/>
              <a:t>The </a:t>
            </a:r>
            <a:r>
              <a:rPr lang="en-US" sz="1800" dirty="0"/>
              <a:t>method for the valuation of (intangible) assets differs between the two standards in that the IAS dictate that the valuation of assets is done at their ‘current price’ taken the last day of the financial year, whereas the NAS dictate that the valuation of assets is done by selecting the lowest value between </a:t>
            </a:r>
            <a:r>
              <a:rPr lang="en-US" sz="1800" dirty="0" smtClean="0"/>
              <a:t>their current </a:t>
            </a:r>
            <a:r>
              <a:rPr lang="en-US" sz="1800" dirty="0"/>
              <a:t>and purchase price. </a:t>
            </a:r>
            <a:r>
              <a:rPr lang="en-US" sz="1800" dirty="0" smtClean="0"/>
              <a:t>IAS </a:t>
            </a:r>
            <a:r>
              <a:rPr lang="en-US" sz="1800" dirty="0"/>
              <a:t>tend to be less strict than NAS and that impacted our R&amp;D expenditures </a:t>
            </a:r>
            <a:r>
              <a:rPr lang="en-US" sz="1800" dirty="0" smtClean="0"/>
              <a:t>measurement.</a:t>
            </a:r>
          </a:p>
          <a:p>
            <a:pPr marL="571500" indent="-571500">
              <a:buAutoNum type="romanLcParenBoth"/>
            </a:pPr>
            <a:r>
              <a:rPr lang="en-US" sz="1800" dirty="0" smtClean="0"/>
              <a:t>IAS </a:t>
            </a:r>
            <a:r>
              <a:rPr lang="en-US" sz="1800" dirty="0"/>
              <a:t>from their philosophy are less detailed than NAS and therefore, crucial information needed in order to calculate annual R&amp;D investments and thus,  Greek firms’ knowledge stock had to be </a:t>
            </a:r>
            <a:r>
              <a:rPr lang="en-US" sz="1800" dirty="0" smtClean="0"/>
              <a:t>approximated</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Constructing Knowledge stock: how to approximate annual expenditures</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sz="2750" dirty="0" smtClean="0"/>
              <a:t>Two sources of information: (</a:t>
            </a:r>
            <a:r>
              <a:rPr lang="en-US" sz="2750" dirty="0" err="1" smtClean="0"/>
              <a:t>i</a:t>
            </a:r>
            <a:r>
              <a:rPr lang="en-US" sz="2750" dirty="0" smtClean="0"/>
              <a:t>) expenditures to acquire/form assets and (ii) annual expenditures from profit and loss account (ARD)</a:t>
            </a:r>
          </a:p>
          <a:p>
            <a:pPr marL="0" indent="0" algn="just">
              <a:buNone/>
            </a:pPr>
            <a:endParaRPr lang="en-US" sz="2750" dirty="0"/>
          </a:p>
          <a:p>
            <a:pPr marL="0" indent="0" algn="just">
              <a:buNone/>
            </a:pPr>
            <a:endParaRPr lang="en-US" sz="2750" dirty="0" smtClean="0"/>
          </a:p>
          <a:p>
            <a:pPr marL="0" indent="0" algn="just">
              <a:buNone/>
            </a:pPr>
            <a:endParaRPr lang="en-US" sz="2750" dirty="0"/>
          </a:p>
          <a:p>
            <a:pPr marL="0" indent="0" algn="just">
              <a:buNone/>
            </a:pPr>
            <a:endParaRPr lang="en-US" sz="2750" dirty="0" smtClean="0"/>
          </a:p>
          <a:p>
            <a:pPr marL="0" indent="0" algn="just">
              <a:buNone/>
            </a:pPr>
            <a:endParaRPr lang="en-US" sz="2750" dirty="0" smtClean="0"/>
          </a:p>
          <a:p>
            <a:pPr marL="0" indent="0" algn="just">
              <a:buNone/>
            </a:pPr>
            <a:endParaRPr lang="en-US" sz="2750" dirty="0" smtClean="0"/>
          </a:p>
          <a:p>
            <a:pPr marL="0" indent="0" algn="just">
              <a:buNone/>
            </a:pPr>
            <a:r>
              <a:rPr lang="en-US" sz="2750" dirty="0" smtClean="0"/>
              <a:t>In sum the annual expenditures on R&amp;D are calculated as: </a:t>
            </a:r>
            <a:endParaRPr lang="en-US" sz="2750"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5" name="Object 1"/>
          <p:cNvGraphicFramePr>
            <a:graphicFrameLocks noChangeAspect="1"/>
          </p:cNvGraphicFramePr>
          <p:nvPr/>
        </p:nvGraphicFramePr>
        <p:xfrm>
          <a:off x="381000" y="3810000"/>
          <a:ext cx="1714500" cy="381000"/>
        </p:xfrm>
        <a:graphic>
          <a:graphicData uri="http://schemas.openxmlformats.org/presentationml/2006/ole">
            <p:oleObj spid="_x0000_s21505" name="Equation" r:id="rId3" imgW="1028254" imgH="203112" progId="Equation.DSMT4">
              <p:embed/>
            </p:oleObj>
          </a:graphicData>
        </a:graphic>
      </p:graphicFrame>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07" name="Object 3"/>
          <p:cNvGraphicFramePr>
            <a:graphicFrameLocks noChangeAspect="1"/>
          </p:cNvGraphicFramePr>
          <p:nvPr/>
        </p:nvGraphicFramePr>
        <p:xfrm>
          <a:off x="304800" y="4419600"/>
          <a:ext cx="2085975" cy="381000"/>
        </p:xfrm>
        <a:graphic>
          <a:graphicData uri="http://schemas.openxmlformats.org/presentationml/2006/ole">
            <p:oleObj spid="_x0000_s21507" name="Equation" r:id="rId4" imgW="1320227" imgH="203112" progId="Equation.DSMT4">
              <p:embed/>
            </p:oleObj>
          </a:graphicData>
        </a:graphic>
      </p:graphicFrame>
      <p:sp>
        <p:nvSpPr>
          <p:cNvPr id="8" name="Right Brace 7"/>
          <p:cNvSpPr/>
          <p:nvPr/>
        </p:nvSpPr>
        <p:spPr>
          <a:xfrm>
            <a:off x="2438400" y="3733800"/>
            <a:ext cx="155448"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5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Table 11"/>
          <p:cNvGraphicFramePr>
            <a:graphicFrameLocks noGrp="1"/>
          </p:cNvGraphicFramePr>
          <p:nvPr/>
        </p:nvGraphicFramePr>
        <p:xfrm>
          <a:off x="2667000" y="3429000"/>
          <a:ext cx="6172200" cy="2103120"/>
        </p:xfrm>
        <a:graphic>
          <a:graphicData uri="http://schemas.openxmlformats.org/drawingml/2006/table">
            <a:tbl>
              <a:tblPr/>
              <a:tblGrid>
                <a:gridCol w="771525"/>
                <a:gridCol w="5400675"/>
              </a:tblGrid>
              <a:tr h="291921">
                <a:tc>
                  <a:txBody>
                    <a:bodyPr/>
                    <a:lstStyle/>
                    <a:p>
                      <a:pPr marL="0" marR="0" algn="just">
                        <a:lnSpc>
                          <a:spcPct val="130000"/>
                        </a:lnSpc>
                        <a:spcBef>
                          <a:spcPts val="0"/>
                        </a:spcBef>
                        <a:spcAft>
                          <a:spcPts val="0"/>
                        </a:spcAft>
                      </a:pPr>
                      <a:endParaRPr lang="en-US" sz="1100" dirty="0">
                        <a:latin typeface="Times New Roman"/>
                        <a:ea typeface="Calibri"/>
                        <a:cs typeface="Times New Roman"/>
                      </a:endParaRPr>
                    </a:p>
                  </a:txBody>
                  <a:tcPr marL="5715" marR="5715" marT="5715" marB="0" anchor="b">
                    <a:lnL>
                      <a:noFill/>
                    </a:lnL>
                    <a:lnR>
                      <a:noFill/>
                    </a:lnR>
                    <a:lnT>
                      <a:noFill/>
                    </a:lnT>
                    <a:lnB>
                      <a:noFill/>
                    </a:lnB>
                  </a:tcPr>
                </a:tc>
                <a:tc>
                  <a:txBody>
                    <a:bodyPr/>
                    <a:lstStyle/>
                    <a:p>
                      <a:pPr marL="0" marR="0" algn="l" rtl="0" eaLnBrk="1" fontAlgn="b" latinLnBrk="0" hangingPunct="1">
                        <a:lnSpc>
                          <a:spcPct val="130000"/>
                        </a:lnSpc>
                        <a:spcBef>
                          <a:spcPts val="0"/>
                        </a:spcBef>
                        <a:spcAft>
                          <a:spcPts val="0"/>
                        </a:spcAft>
                      </a:pPr>
                      <a:r>
                        <a:rPr lang="en-US" sz="1500" b="0" i="0" u="none" strike="noStrike" kern="1200" dirty="0">
                          <a:solidFill>
                            <a:srgbClr val="000000"/>
                          </a:solidFill>
                          <a:latin typeface="+mn-lt"/>
                          <a:ea typeface="Calibri"/>
                          <a:cs typeface="Times New Roman"/>
                        </a:rPr>
                        <a:t>Annual flow of R&amp;D investments following NAS</a:t>
                      </a:r>
                      <a:endParaRPr lang="en-US" sz="1500" b="0" i="0" u="none" strike="noStrike" kern="1200" dirty="0">
                        <a:solidFill>
                          <a:schemeClr val="tx1"/>
                        </a:solidFill>
                        <a:latin typeface="+mn-lt"/>
                        <a:ea typeface="Calibri"/>
                        <a:cs typeface="Times New Roman"/>
                      </a:endParaRPr>
                    </a:p>
                  </a:txBody>
                  <a:tcPr marL="5715" marR="5715" marT="5715" marB="0" anchor="b">
                    <a:lnL>
                      <a:noFill/>
                    </a:lnL>
                    <a:lnR>
                      <a:noFill/>
                    </a:lnR>
                    <a:lnT>
                      <a:noFill/>
                    </a:lnT>
                    <a:lnB>
                      <a:noFill/>
                    </a:lnB>
                  </a:tcPr>
                </a:tc>
              </a:tr>
              <a:tr h="578333">
                <a:tc>
                  <a:txBody>
                    <a:bodyPr/>
                    <a:lstStyle/>
                    <a:p>
                      <a:pPr marL="0" marR="0" algn="just">
                        <a:lnSpc>
                          <a:spcPct val="130000"/>
                        </a:lnSpc>
                        <a:spcBef>
                          <a:spcPts val="0"/>
                        </a:spcBef>
                        <a:spcAft>
                          <a:spcPts val="0"/>
                        </a:spcAft>
                      </a:pPr>
                      <a:endParaRPr lang="en-US" sz="1100">
                        <a:latin typeface="Times New Roman"/>
                        <a:ea typeface="Calibri"/>
                        <a:cs typeface="Times New Roman"/>
                      </a:endParaRPr>
                    </a:p>
                  </a:txBody>
                  <a:tcPr marL="5715" marR="5715" marT="5715" marB="0" anchor="b">
                    <a:lnL>
                      <a:noFill/>
                    </a:lnL>
                    <a:lnR>
                      <a:noFill/>
                    </a:lnR>
                    <a:lnT>
                      <a:noFill/>
                    </a:lnT>
                    <a:lnB>
                      <a:noFill/>
                    </a:lnB>
                  </a:tcPr>
                </a:tc>
                <a:tc>
                  <a:txBody>
                    <a:bodyPr/>
                    <a:lstStyle/>
                    <a:p>
                      <a:pPr marL="0" marR="0" algn="l" rtl="0" eaLnBrk="1" fontAlgn="b" latinLnBrk="0" hangingPunct="1">
                        <a:lnSpc>
                          <a:spcPct val="130000"/>
                        </a:lnSpc>
                        <a:spcBef>
                          <a:spcPts val="0"/>
                        </a:spcBef>
                        <a:spcAft>
                          <a:spcPts val="0"/>
                        </a:spcAft>
                      </a:pPr>
                      <a:r>
                        <a:rPr lang="en-US" sz="1500" b="0" i="0" u="none" strike="noStrike" kern="1200" dirty="0">
                          <a:solidFill>
                            <a:srgbClr val="000000"/>
                          </a:solidFill>
                          <a:latin typeface="+mn-lt"/>
                          <a:ea typeface="Calibri"/>
                          <a:cs typeface="Times New Roman"/>
                        </a:rPr>
                        <a:t>Book values of Cumulative expenditures on R&amp;D  following NAS at year t</a:t>
                      </a:r>
                      <a:endParaRPr lang="en-US" sz="1500" b="0" i="0" u="none" strike="noStrike" kern="1200" dirty="0">
                        <a:solidFill>
                          <a:schemeClr val="tx1"/>
                        </a:solidFill>
                        <a:latin typeface="+mn-lt"/>
                        <a:ea typeface="Calibri"/>
                        <a:cs typeface="Times New Roman"/>
                      </a:endParaRPr>
                    </a:p>
                  </a:txBody>
                  <a:tcPr marL="5715" marR="5715" marT="5715" marB="0" anchor="b">
                    <a:lnL>
                      <a:noFill/>
                    </a:lnL>
                    <a:lnR>
                      <a:noFill/>
                    </a:lnR>
                    <a:lnT>
                      <a:noFill/>
                    </a:lnT>
                    <a:lnB>
                      <a:noFill/>
                    </a:lnB>
                  </a:tcPr>
                </a:tc>
              </a:tr>
              <a:tr h="578333">
                <a:tc>
                  <a:txBody>
                    <a:bodyPr/>
                    <a:lstStyle/>
                    <a:p>
                      <a:pPr marL="0" marR="0" algn="just">
                        <a:lnSpc>
                          <a:spcPct val="130000"/>
                        </a:lnSpc>
                        <a:spcBef>
                          <a:spcPts val="0"/>
                        </a:spcBef>
                        <a:spcAft>
                          <a:spcPts val="0"/>
                        </a:spcAft>
                      </a:pPr>
                      <a:endParaRPr lang="en-US" sz="1100">
                        <a:latin typeface="Times New Roman"/>
                        <a:ea typeface="Calibri"/>
                        <a:cs typeface="Times New Roman"/>
                      </a:endParaRPr>
                    </a:p>
                  </a:txBody>
                  <a:tcPr marL="5715" marR="5715" marT="5715" marB="0" anchor="b">
                    <a:lnL>
                      <a:noFill/>
                    </a:lnL>
                    <a:lnR>
                      <a:noFill/>
                    </a:lnR>
                    <a:lnT>
                      <a:noFill/>
                    </a:lnT>
                    <a:lnB>
                      <a:noFill/>
                    </a:lnB>
                  </a:tcPr>
                </a:tc>
                <a:tc>
                  <a:txBody>
                    <a:bodyPr/>
                    <a:lstStyle/>
                    <a:p>
                      <a:pPr marL="0" marR="0" algn="l" rtl="0" eaLnBrk="1" fontAlgn="b" latinLnBrk="0" hangingPunct="1">
                        <a:lnSpc>
                          <a:spcPct val="130000"/>
                        </a:lnSpc>
                        <a:spcBef>
                          <a:spcPts val="0"/>
                        </a:spcBef>
                        <a:spcAft>
                          <a:spcPts val="0"/>
                        </a:spcAft>
                      </a:pPr>
                      <a:r>
                        <a:rPr lang="en-US" sz="1500" b="0" i="0" u="none" strike="noStrike" kern="1200" dirty="0">
                          <a:solidFill>
                            <a:srgbClr val="000000"/>
                          </a:solidFill>
                          <a:latin typeface="+mn-lt"/>
                          <a:ea typeface="Calibri"/>
                          <a:cs typeface="Times New Roman"/>
                        </a:rPr>
                        <a:t>Annual flow of Industrial Property Right investments following NAS</a:t>
                      </a:r>
                      <a:endParaRPr lang="en-US" sz="1500" b="0" i="0" u="none" strike="noStrike" kern="1200" dirty="0">
                        <a:solidFill>
                          <a:schemeClr val="tx1"/>
                        </a:solidFill>
                        <a:latin typeface="+mn-lt"/>
                        <a:ea typeface="Calibri"/>
                        <a:cs typeface="Times New Roman"/>
                      </a:endParaRPr>
                    </a:p>
                  </a:txBody>
                  <a:tcPr marL="5715" marR="5715" marT="5715" marB="0" anchor="b">
                    <a:lnL>
                      <a:noFill/>
                    </a:lnL>
                    <a:lnR>
                      <a:noFill/>
                    </a:lnR>
                    <a:lnT>
                      <a:noFill/>
                    </a:lnT>
                    <a:lnB>
                      <a:noFill/>
                    </a:lnB>
                  </a:tcPr>
                </a:tc>
              </a:tr>
              <a:tr h="578333">
                <a:tc>
                  <a:txBody>
                    <a:bodyPr/>
                    <a:lstStyle/>
                    <a:p>
                      <a:pPr marL="0" marR="0" algn="just">
                        <a:lnSpc>
                          <a:spcPct val="130000"/>
                        </a:lnSpc>
                        <a:spcBef>
                          <a:spcPts val="0"/>
                        </a:spcBef>
                        <a:spcAft>
                          <a:spcPts val="0"/>
                        </a:spcAft>
                      </a:pPr>
                      <a:endParaRPr lang="en-US" sz="1100" dirty="0">
                        <a:latin typeface="Times New Roman"/>
                        <a:ea typeface="Calibri"/>
                        <a:cs typeface="Times New Roman"/>
                      </a:endParaRPr>
                    </a:p>
                  </a:txBody>
                  <a:tcPr marL="5715" marR="5715" marT="5715" marB="0" anchor="b">
                    <a:lnL>
                      <a:noFill/>
                    </a:lnL>
                    <a:lnR>
                      <a:noFill/>
                    </a:lnR>
                    <a:lnT>
                      <a:noFill/>
                    </a:lnT>
                    <a:lnB>
                      <a:noFill/>
                    </a:lnB>
                  </a:tcPr>
                </a:tc>
                <a:tc>
                  <a:txBody>
                    <a:bodyPr/>
                    <a:lstStyle/>
                    <a:p>
                      <a:pPr marL="0" marR="0" algn="l" rtl="0" eaLnBrk="1" fontAlgn="b" latinLnBrk="0" hangingPunct="1">
                        <a:lnSpc>
                          <a:spcPct val="130000"/>
                        </a:lnSpc>
                        <a:spcBef>
                          <a:spcPts val="0"/>
                        </a:spcBef>
                        <a:spcAft>
                          <a:spcPts val="0"/>
                        </a:spcAft>
                      </a:pPr>
                      <a:r>
                        <a:rPr lang="en-US" sz="1500" b="0" i="0" u="none" strike="noStrike" kern="1200" dirty="0">
                          <a:solidFill>
                            <a:srgbClr val="000000"/>
                          </a:solidFill>
                          <a:latin typeface="+mn-lt"/>
                          <a:ea typeface="Calibri"/>
                          <a:cs typeface="Times New Roman"/>
                        </a:rPr>
                        <a:t>Book values of Cumulative expenditures on Industrial Property Rights following NAS at year t</a:t>
                      </a:r>
                      <a:endParaRPr lang="en-US" sz="1500" b="0" i="0" u="none" strike="noStrike" kern="1200" dirty="0">
                        <a:solidFill>
                          <a:schemeClr val="tx1"/>
                        </a:solidFill>
                        <a:latin typeface="+mn-lt"/>
                        <a:ea typeface="Calibri"/>
                        <a:cs typeface="Times New Roman"/>
                      </a:endParaRPr>
                    </a:p>
                  </a:txBody>
                  <a:tcPr marL="5715" marR="5715" marT="5715" marB="0" anchor="b">
                    <a:lnL>
                      <a:noFill/>
                    </a:lnL>
                    <a:lnR>
                      <a:noFill/>
                    </a:lnR>
                    <a:lnT>
                      <a:noFill/>
                    </a:lnT>
                    <a:lnB>
                      <a:noFill/>
                    </a:lnB>
                  </a:tcPr>
                </a:tc>
              </a:tr>
            </a:tbl>
          </a:graphicData>
        </a:graphic>
      </p:graphicFrame>
      <p:graphicFrame>
        <p:nvGraphicFramePr>
          <p:cNvPr id="21514" name="Object 10"/>
          <p:cNvGraphicFramePr>
            <a:graphicFrameLocks noChangeAspect="1"/>
          </p:cNvGraphicFramePr>
          <p:nvPr/>
        </p:nvGraphicFramePr>
        <p:xfrm>
          <a:off x="2819400" y="3657600"/>
          <a:ext cx="381000" cy="276225"/>
        </p:xfrm>
        <a:graphic>
          <a:graphicData uri="http://schemas.openxmlformats.org/presentationml/2006/ole">
            <p:oleObj spid="_x0000_s21514" name="Equation" r:id="rId5" imgW="266469" imgH="203024" progId="Equation.DSMT4">
              <p:embed/>
            </p:oleObj>
          </a:graphicData>
        </a:graphic>
      </p:graphicFrame>
      <p:graphicFrame>
        <p:nvGraphicFramePr>
          <p:cNvPr id="21513" name="Object 9"/>
          <p:cNvGraphicFramePr>
            <a:graphicFrameLocks noChangeAspect="1"/>
          </p:cNvGraphicFramePr>
          <p:nvPr/>
        </p:nvGraphicFramePr>
        <p:xfrm>
          <a:off x="2895600" y="4038600"/>
          <a:ext cx="381000" cy="285750"/>
        </p:xfrm>
        <a:graphic>
          <a:graphicData uri="http://schemas.openxmlformats.org/presentationml/2006/ole">
            <p:oleObj spid="_x0000_s21513" name="Equation" r:id="rId6" imgW="241195" imgH="203112" progId="Equation.DSMT4">
              <p:embed/>
            </p:oleObj>
          </a:graphicData>
        </a:graphic>
      </p:graphicFrame>
      <p:graphicFrame>
        <p:nvGraphicFramePr>
          <p:cNvPr id="21512" name="Object 8"/>
          <p:cNvGraphicFramePr>
            <a:graphicFrameLocks noChangeAspect="1"/>
          </p:cNvGraphicFramePr>
          <p:nvPr/>
        </p:nvGraphicFramePr>
        <p:xfrm>
          <a:off x="2819400" y="4495800"/>
          <a:ext cx="381000" cy="276225"/>
        </p:xfrm>
        <a:graphic>
          <a:graphicData uri="http://schemas.openxmlformats.org/presentationml/2006/ole">
            <p:oleObj spid="_x0000_s21512" name="Equation" r:id="rId7" imgW="291973" imgH="203112" progId="Equation.DSMT4">
              <p:embed/>
            </p:oleObj>
          </a:graphicData>
        </a:graphic>
      </p:graphicFrame>
      <p:graphicFrame>
        <p:nvGraphicFramePr>
          <p:cNvPr id="21511" name="Object 7"/>
          <p:cNvGraphicFramePr>
            <a:graphicFrameLocks noChangeAspect="1"/>
          </p:cNvGraphicFramePr>
          <p:nvPr/>
        </p:nvGraphicFramePr>
        <p:xfrm>
          <a:off x="2743200" y="5029200"/>
          <a:ext cx="533400" cy="285750"/>
        </p:xfrm>
        <a:graphic>
          <a:graphicData uri="http://schemas.openxmlformats.org/presentationml/2006/ole">
            <p:oleObj spid="_x0000_s21511" name="Equation" r:id="rId8" imgW="380835" imgH="203112" progId="Equation.DSMT4">
              <p:embed/>
            </p:oleObj>
          </a:graphicData>
        </a:graphic>
      </p:graphicFrame>
      <p:sp>
        <p:nvSpPr>
          <p:cNvPr id="2151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515" name="Object 11"/>
          <p:cNvGraphicFramePr>
            <a:graphicFrameLocks noChangeAspect="1"/>
          </p:cNvGraphicFramePr>
          <p:nvPr/>
        </p:nvGraphicFramePr>
        <p:xfrm>
          <a:off x="2971800" y="6172200"/>
          <a:ext cx="3657600" cy="428625"/>
        </p:xfrm>
        <a:graphic>
          <a:graphicData uri="http://schemas.openxmlformats.org/presentationml/2006/ole">
            <p:oleObj spid="_x0000_s21515" name="Equation" r:id="rId9" imgW="2184400" imgH="203200" progId="Equation.DSMT4">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193</TotalTime>
  <Words>1001</Words>
  <Application>Microsoft Office PowerPoint</Application>
  <PresentationFormat>On-screen Show (4:3)</PresentationFormat>
  <Paragraphs>110</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Urban</vt:lpstr>
      <vt:lpstr>Equation</vt:lpstr>
      <vt:lpstr>The Knowledge stock of Greek R&amp;D active manufacturing firms: Based on published financial accounts for the period 2001-2010</vt:lpstr>
      <vt:lpstr>Outline</vt:lpstr>
      <vt:lpstr>Motivation: Why construct firms  R&amp;D stock?</vt:lpstr>
      <vt:lpstr>The sample</vt:lpstr>
      <vt:lpstr>Knowledge assets</vt:lpstr>
      <vt:lpstr>R&amp;D stock: Inventory Perpetual Method (1)</vt:lpstr>
      <vt:lpstr>R&amp;D stock: Inventory Perpetual Method (2)</vt:lpstr>
      <vt:lpstr>Management of information</vt:lpstr>
      <vt:lpstr>Constructing Knowledge stock: how to approximate annual expenditures</vt:lpstr>
      <vt:lpstr>Greek R&amp;D (GRD) manufacturing firms’ knowledge intensity</vt:lpstr>
      <vt:lpstr>Some basic descriptive statistics (1)</vt:lpstr>
      <vt:lpstr>Some basic descriptive statistics (2)</vt:lpstr>
      <vt:lpstr>Conclusions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Knowledge stock of Greek R&amp;D active manufacturing firms: Based on published financial accounts for the period 2001-2010</dc:title>
  <dc:creator>Kostas</dc:creator>
  <cp:lastModifiedBy>Kostas</cp:lastModifiedBy>
  <cp:revision>24</cp:revision>
  <dcterms:created xsi:type="dcterms:W3CDTF">2013-09-12T07:28:01Z</dcterms:created>
  <dcterms:modified xsi:type="dcterms:W3CDTF">2013-09-12T10:48:26Z</dcterms:modified>
</cp:coreProperties>
</file>