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3" r:id="rId1"/>
  </p:sldMasterIdLst>
  <p:sldIdLst>
    <p:sldId id="256" r:id="rId2"/>
    <p:sldId id="257" r:id="rId3"/>
    <p:sldId id="258" r:id="rId4"/>
    <p:sldId id="260" r:id="rId5"/>
    <p:sldId id="261" r:id="rId6"/>
    <p:sldId id="264" r:id="rId7"/>
    <p:sldId id="265" r:id="rId8"/>
    <p:sldId id="266" r:id="rId9"/>
    <p:sldId id="262" r:id="rId10"/>
    <p:sldId id="263" r:id="rId11"/>
    <p:sldId id="273" r:id="rId12"/>
    <p:sldId id="274" r:id="rId13"/>
    <p:sldId id="275" r:id="rId14"/>
    <p:sldId id="269" r:id="rId15"/>
    <p:sldId id="270" r:id="rId16"/>
    <p:sldId id="271" r:id="rId1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7" autoAdjust="0"/>
    <p:restoredTop sz="94049" autoAdjust="0"/>
  </p:normalViewPr>
  <p:slideViewPr>
    <p:cSldViewPr snapToGrid="0">
      <p:cViewPr varScale="1">
        <p:scale>
          <a:sx n="101" d="100"/>
          <a:sy n="101"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l-GR" smtClean="0"/>
              <a:t>Στυλ κύριου τίτλου</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lvl1pPr algn="l">
              <a:defRPr/>
            </a:lvl1pPr>
          </a:lstStyle>
          <a:p>
            <a:fld id="{C9FE9737-35E7-4122-8AE7-8A1545EF86C8}" type="datetimeFigureOut">
              <a:rPr lang="el-GR" smtClean="0"/>
              <a:t>15/10/2015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1B569D2-8F64-49A1-9A9D-E0C3CA6E0C6F}" type="slidenum">
              <a:rPr lang="el-GR" smtClean="0"/>
              <a:t>‹#›</a:t>
            </a:fld>
            <a:endParaRPr lang="el-GR"/>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3397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C9FE9737-35E7-4122-8AE7-8A1545EF86C8}" type="datetimeFigureOut">
              <a:rPr lang="el-GR" smtClean="0"/>
              <a:t>15/10/2015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1B569D2-8F64-49A1-9A9D-E0C3CA6E0C6F}" type="slidenum">
              <a:rPr lang="el-GR" smtClean="0"/>
              <a:t>‹#›</a:t>
            </a:fld>
            <a:endParaRPr lang="el-GR"/>
          </a:p>
        </p:txBody>
      </p:sp>
    </p:spTree>
    <p:extLst>
      <p:ext uri="{BB962C8B-B14F-4D97-AF65-F5344CB8AC3E}">
        <p14:creationId xmlns:p14="http://schemas.microsoft.com/office/powerpoint/2010/main" val="1609882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C9FE9737-35E7-4122-8AE7-8A1545EF86C8}" type="datetimeFigureOut">
              <a:rPr lang="el-GR" smtClean="0"/>
              <a:t>15/10/2015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1B569D2-8F64-49A1-9A9D-E0C3CA6E0C6F}" type="slidenum">
              <a:rPr lang="el-GR" smtClean="0"/>
              <a:t>‹#›</a:t>
            </a:fld>
            <a:endParaRPr lang="el-GR"/>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3015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C9FE9737-35E7-4122-8AE7-8A1545EF86C8}" type="datetimeFigureOut">
              <a:rPr lang="el-GR" smtClean="0"/>
              <a:t>15/10/2015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1B569D2-8F64-49A1-9A9D-E0C3CA6E0C6F}" type="slidenum">
              <a:rPr lang="el-GR" smtClean="0"/>
              <a:t>‹#›</a:t>
            </a:fld>
            <a:endParaRPr lang="el-GR"/>
          </a:p>
        </p:txBody>
      </p:sp>
    </p:spTree>
    <p:extLst>
      <p:ext uri="{BB962C8B-B14F-4D97-AF65-F5344CB8AC3E}">
        <p14:creationId xmlns:p14="http://schemas.microsoft.com/office/powerpoint/2010/main" val="4021610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C9FE9737-35E7-4122-8AE7-8A1545EF86C8}" type="datetimeFigureOut">
              <a:rPr lang="el-GR" smtClean="0"/>
              <a:t>15/10/2015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1B569D2-8F64-49A1-9A9D-E0C3CA6E0C6F}" type="slidenum">
              <a:rPr lang="el-GR" smtClean="0"/>
              <a:t>‹#›</a:t>
            </a:fld>
            <a:endParaRPr lang="el-GR"/>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875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C9FE9737-35E7-4122-8AE7-8A1545EF86C8}" type="datetimeFigureOut">
              <a:rPr lang="el-GR" smtClean="0"/>
              <a:t>15/10/2015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1B569D2-8F64-49A1-9A9D-E0C3CA6E0C6F}" type="slidenum">
              <a:rPr lang="el-GR" smtClean="0"/>
              <a:t>‹#›</a:t>
            </a:fld>
            <a:endParaRPr lang="el-GR"/>
          </a:p>
        </p:txBody>
      </p:sp>
    </p:spTree>
    <p:extLst>
      <p:ext uri="{BB962C8B-B14F-4D97-AF65-F5344CB8AC3E}">
        <p14:creationId xmlns:p14="http://schemas.microsoft.com/office/powerpoint/2010/main" val="862440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l-GR" smtClean="0"/>
              <a:t>Στυλ υποδείγματος κειμένου</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C9FE9737-35E7-4122-8AE7-8A1545EF86C8}" type="datetimeFigureOut">
              <a:rPr lang="el-GR" smtClean="0"/>
              <a:t>15/10/2015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31B569D2-8F64-49A1-9A9D-E0C3CA6E0C6F}" type="slidenum">
              <a:rPr lang="el-GR" smtClean="0"/>
              <a:t>‹#›</a:t>
            </a:fld>
            <a:endParaRPr lang="el-GR"/>
          </a:p>
        </p:txBody>
      </p:sp>
    </p:spTree>
    <p:extLst>
      <p:ext uri="{BB962C8B-B14F-4D97-AF65-F5344CB8AC3E}">
        <p14:creationId xmlns:p14="http://schemas.microsoft.com/office/powerpoint/2010/main" val="2018548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C9FE9737-35E7-4122-8AE7-8A1545EF86C8}" type="datetimeFigureOut">
              <a:rPr lang="el-GR" smtClean="0"/>
              <a:t>15/10/2015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31B569D2-8F64-49A1-9A9D-E0C3CA6E0C6F}" type="slidenum">
              <a:rPr lang="el-GR" smtClean="0"/>
              <a:t>‹#›</a:t>
            </a:fld>
            <a:endParaRPr lang="el-GR"/>
          </a:p>
        </p:txBody>
      </p:sp>
    </p:spTree>
    <p:extLst>
      <p:ext uri="{BB962C8B-B14F-4D97-AF65-F5344CB8AC3E}">
        <p14:creationId xmlns:p14="http://schemas.microsoft.com/office/powerpoint/2010/main" val="3111450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FE9737-35E7-4122-8AE7-8A1545EF86C8}" type="datetimeFigureOut">
              <a:rPr lang="el-GR" smtClean="0"/>
              <a:t>15/10/2015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31B569D2-8F64-49A1-9A9D-E0C3CA6E0C6F}" type="slidenum">
              <a:rPr lang="el-GR" smtClean="0"/>
              <a:t>‹#›</a:t>
            </a:fld>
            <a:endParaRPr lang="el-GR"/>
          </a:p>
        </p:txBody>
      </p:sp>
    </p:spTree>
    <p:extLst>
      <p:ext uri="{BB962C8B-B14F-4D97-AF65-F5344CB8AC3E}">
        <p14:creationId xmlns:p14="http://schemas.microsoft.com/office/powerpoint/2010/main" val="3680525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l-GR" smtClean="0"/>
              <a:t>Στυλ κύριου τίτλου</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C9FE9737-35E7-4122-8AE7-8A1545EF86C8}" type="datetimeFigureOut">
              <a:rPr lang="el-GR" smtClean="0"/>
              <a:t>15/10/2015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1B569D2-8F64-49A1-9A9D-E0C3CA6E0C6F}" type="slidenum">
              <a:rPr lang="el-GR" smtClean="0"/>
              <a:t>‹#›</a:t>
            </a:fld>
            <a:endParaRPr lang="el-GR"/>
          </a:p>
        </p:txBody>
      </p:sp>
    </p:spTree>
    <p:extLst>
      <p:ext uri="{BB962C8B-B14F-4D97-AF65-F5344CB8AC3E}">
        <p14:creationId xmlns:p14="http://schemas.microsoft.com/office/powerpoint/2010/main" val="2080054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C9FE9737-35E7-4122-8AE7-8A1545EF86C8}" type="datetimeFigureOut">
              <a:rPr lang="el-GR" smtClean="0"/>
              <a:t>15/10/2015</a:t>
            </a:fld>
            <a:endParaRPr lang="el-G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1B569D2-8F64-49A1-9A9D-E0C3CA6E0C6F}" type="slidenum">
              <a:rPr lang="el-GR" smtClean="0"/>
              <a:t>‹#›</a:t>
            </a:fld>
            <a:endParaRPr lang="el-GR"/>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2371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C9FE9737-35E7-4122-8AE7-8A1545EF86C8}" type="datetimeFigureOut">
              <a:rPr lang="el-GR" smtClean="0"/>
              <a:t>15/10/2015</a:t>
            </a:fld>
            <a:endParaRPr lang="el-GR"/>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l-GR"/>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31B569D2-8F64-49A1-9A9D-E0C3CA6E0C6F}" type="slidenum">
              <a:rPr lang="el-GR" smtClean="0"/>
              <a:t>‹#›</a:t>
            </a:fld>
            <a:endParaRPr lang="el-GR"/>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7977808"/>
      </p:ext>
    </p:extLst>
  </p:cSld>
  <p:clrMap bg1="lt1" tx1="dk1" bg2="lt2" tx2="dk2" accent1="accent1" accent2="accent2" accent3="accent3" accent4="accent4" accent5="accent5" accent6="accent6" hlink="hlink" folHlink="folHlink"/>
  <p:sldLayoutIdLst>
    <p:sldLayoutId id="2147483954" r:id="rId1"/>
    <p:sldLayoutId id="2147483955" r:id="rId2"/>
    <p:sldLayoutId id="2147483956" r:id="rId3"/>
    <p:sldLayoutId id="2147483957" r:id="rId4"/>
    <p:sldLayoutId id="2147483958" r:id="rId5"/>
    <p:sldLayoutId id="2147483959" r:id="rId6"/>
    <p:sldLayoutId id="2147483960" r:id="rId7"/>
    <p:sldLayoutId id="2147483961" r:id="rId8"/>
    <p:sldLayoutId id="2147483962" r:id="rId9"/>
    <p:sldLayoutId id="2147483963" r:id="rId10"/>
    <p:sldLayoutId id="2147483964"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2.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3.emf"/><Relationship Id="rId4" Type="http://schemas.openxmlformats.org/officeDocument/2006/relationships/package" Target="../embeddings/Microsoft_Word_Document2.docx"/></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14.emf"/><Relationship Id="rId4" Type="http://schemas.openxmlformats.org/officeDocument/2006/relationships/package" Target="../embeddings/Microsoft_Word_Document3.docx"/></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15.emf"/><Relationship Id="rId4" Type="http://schemas.openxmlformats.org/officeDocument/2006/relationships/package" Target="../embeddings/Microsoft_Word_Document4.docx"/></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 Id="rId5" Type="http://schemas.openxmlformats.org/officeDocument/2006/relationships/image" Target="../media/image7.emf"/><Relationship Id="rId4" Type="http://schemas.openxmlformats.org/officeDocument/2006/relationships/image" Target="../media/image6.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8.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0.wmf"/><Relationship Id="rId5" Type="http://schemas.openxmlformats.org/officeDocument/2006/relationships/oleObject" Target="../embeddings/oleObject3.bin"/><Relationship Id="rId4" Type="http://schemas.openxmlformats.org/officeDocument/2006/relationships/image" Target="../media/image9.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fontScale="90000"/>
          </a:bodyPr>
          <a:lstStyle/>
          <a:p>
            <a:r>
              <a:rPr lang="en-US" dirty="0"/>
              <a:t>Examining the moderating role of age in the innovation-export </a:t>
            </a:r>
            <a:r>
              <a:rPr lang="en-US" dirty="0" smtClean="0"/>
              <a:t>nexus</a:t>
            </a:r>
            <a:endParaRPr lang="el-GR" dirty="0"/>
          </a:p>
        </p:txBody>
      </p:sp>
      <p:sp>
        <p:nvSpPr>
          <p:cNvPr id="3" name="Υπότιτλος 2"/>
          <p:cNvSpPr>
            <a:spLocks noGrp="1"/>
          </p:cNvSpPr>
          <p:nvPr>
            <p:ph type="subTitle" idx="1"/>
          </p:nvPr>
        </p:nvSpPr>
        <p:spPr>
          <a:xfrm>
            <a:off x="8610599" y="4960137"/>
            <a:ext cx="3426725" cy="1463040"/>
          </a:xfrm>
        </p:spPr>
        <p:txBody>
          <a:bodyPr>
            <a:normAutofit fontScale="55000" lnSpcReduction="20000"/>
          </a:bodyPr>
          <a:lstStyle/>
          <a:p>
            <a:r>
              <a:rPr lang="en-US" sz="3200" dirty="0" err="1" smtClean="0"/>
              <a:t>Areti</a:t>
            </a:r>
            <a:r>
              <a:rPr lang="en-US" sz="3200" dirty="0" smtClean="0"/>
              <a:t> Gkypali</a:t>
            </a:r>
            <a:r>
              <a:rPr lang="en-US" sz="3200" baseline="30000" dirty="0" smtClean="0"/>
              <a:t>1*</a:t>
            </a:r>
            <a:r>
              <a:rPr lang="en-US" sz="3200" dirty="0" smtClean="0"/>
              <a:t>, </a:t>
            </a:r>
            <a:r>
              <a:rPr lang="en-US" sz="3200" dirty="0" err="1" smtClean="0"/>
              <a:t>Apostolos</a:t>
            </a:r>
            <a:r>
              <a:rPr lang="en-US" sz="3200" dirty="0" smtClean="0"/>
              <a:t> Rafailidis</a:t>
            </a:r>
            <a:r>
              <a:rPr lang="en-US" sz="3200" baseline="30000" dirty="0" smtClean="0"/>
              <a:t>2</a:t>
            </a:r>
            <a:r>
              <a:rPr lang="en-US" sz="3200" dirty="0" smtClean="0"/>
              <a:t>, and Kostas Tsekouras</a:t>
            </a:r>
            <a:r>
              <a:rPr lang="en-US" sz="3200" baseline="30000" dirty="0"/>
              <a:t>1</a:t>
            </a:r>
            <a:endParaRPr lang="en-US" sz="3200" baseline="30000" dirty="0" smtClean="0"/>
          </a:p>
          <a:p>
            <a:r>
              <a:rPr lang="en-US" baseline="30000" dirty="0"/>
              <a:t>1 </a:t>
            </a:r>
            <a:r>
              <a:rPr lang="en-GB" dirty="0"/>
              <a:t>University of </a:t>
            </a:r>
            <a:r>
              <a:rPr lang="en-GB" dirty="0" err="1"/>
              <a:t>Patras</a:t>
            </a:r>
            <a:r>
              <a:rPr lang="en-GB" dirty="0"/>
              <a:t>, Department of </a:t>
            </a:r>
            <a:r>
              <a:rPr lang="en-GB" dirty="0" err="1"/>
              <a:t>EconomicsUniversity</a:t>
            </a:r>
            <a:r>
              <a:rPr lang="en-GB" dirty="0"/>
              <a:t> Campus Rio, 26504, </a:t>
            </a:r>
            <a:r>
              <a:rPr lang="en-GB" dirty="0" err="1"/>
              <a:t>Patras</a:t>
            </a:r>
            <a:r>
              <a:rPr lang="en-GB" dirty="0"/>
              <a:t>, Greece,</a:t>
            </a:r>
            <a:endParaRPr lang="el-GR" dirty="0"/>
          </a:p>
          <a:p>
            <a:r>
              <a:rPr lang="en-US" baseline="30000" dirty="0"/>
              <a:t>2</a:t>
            </a:r>
            <a:r>
              <a:rPr lang="en-GB" dirty="0"/>
              <a:t>Technological Educational Institute of Western Greece, Department of Business Administration </a:t>
            </a:r>
            <a:r>
              <a:rPr lang="en-GB" dirty="0" err="1"/>
              <a:t>Megalou</a:t>
            </a:r>
            <a:r>
              <a:rPr lang="en-GB" dirty="0"/>
              <a:t> </a:t>
            </a:r>
            <a:r>
              <a:rPr lang="en-GB" dirty="0" err="1"/>
              <a:t>Alexandrou</a:t>
            </a:r>
            <a:r>
              <a:rPr lang="en-GB" dirty="0"/>
              <a:t> 1, </a:t>
            </a:r>
            <a:r>
              <a:rPr lang="en-GB" dirty="0" err="1"/>
              <a:t>Koukouli</a:t>
            </a:r>
            <a:r>
              <a:rPr lang="en-GB" dirty="0"/>
              <a:t> 26334, </a:t>
            </a:r>
            <a:r>
              <a:rPr lang="en-GB" dirty="0" err="1" smtClean="0"/>
              <a:t>Patras</a:t>
            </a:r>
            <a:endParaRPr lang="el-GR" dirty="0"/>
          </a:p>
        </p:txBody>
      </p:sp>
      <p:graphicFrame>
        <p:nvGraphicFramePr>
          <p:cNvPr id="5" name="Πίνακας 4"/>
          <p:cNvGraphicFramePr>
            <a:graphicFrameLocks noGrp="1"/>
          </p:cNvGraphicFramePr>
          <p:nvPr>
            <p:extLst>
              <p:ext uri="{D42A27DB-BD31-4B8C-83A1-F6EECF244321}">
                <p14:modId xmlns:p14="http://schemas.microsoft.com/office/powerpoint/2010/main" val="2570424879"/>
              </p:ext>
            </p:extLst>
          </p:nvPr>
        </p:nvGraphicFramePr>
        <p:xfrm>
          <a:off x="6823881" y="0"/>
          <a:ext cx="5368119" cy="787077"/>
        </p:xfrm>
        <a:graphic>
          <a:graphicData uri="http://schemas.openxmlformats.org/drawingml/2006/table">
            <a:tbl>
              <a:tblPr firstRow="1" firstCol="1" lastRow="1" lastCol="1" bandRow="1" bandCol="1">
                <a:tableStyleId>{5C22544A-7EE6-4342-B048-85BDC9FD1C3A}</a:tableStyleId>
              </a:tblPr>
              <a:tblGrid>
                <a:gridCol w="1652296"/>
                <a:gridCol w="3715823"/>
              </a:tblGrid>
              <a:tr h="787077">
                <a:tc>
                  <a:txBody>
                    <a:bodyPr/>
                    <a:lstStyle/>
                    <a:p>
                      <a:pPr algn="just"/>
                      <a:endParaRPr lang="el-GR" sz="1000" baseline="30000" dirty="0">
                        <a:effectLst/>
                        <a:latin typeface="Times New Roman" panose="02020603050405020304" pitchFamily="18" charset="0"/>
                        <a:ea typeface="Times New Roman" panose="02020603050405020304" pitchFamily="18" charset="0"/>
                      </a:endParaRPr>
                    </a:p>
                  </a:txBody>
                  <a:tcPr marL="68580" marR="68580" marT="0" marB="0">
                    <a:noFill/>
                  </a:tcPr>
                </a:tc>
                <a:tc>
                  <a:txBody>
                    <a:bodyPr/>
                    <a:lstStyle/>
                    <a:p>
                      <a:r>
                        <a:rPr lang="en-US" sz="900" dirty="0">
                          <a:solidFill>
                            <a:schemeClr val="tx1"/>
                          </a:solidFill>
                          <a:effectLst/>
                        </a:rPr>
                        <a:t>This research has been co-financed by the European Union (European Social Fund - ESF) and Greek national funds through the Operational Program "Education and Lifelong Learning" of the National Strategic Reference Framework (NSRF) - Research Funding Program: ARCHIMEDES III. Investing in knowledge society through the European Social Fund.</a:t>
                      </a:r>
                      <a:endParaRPr lang="el-GR" sz="900" dirty="0">
                        <a:solidFill>
                          <a:schemeClr val="tx1"/>
                        </a:solidFill>
                        <a:effectLst/>
                        <a:latin typeface="Times New Roman" panose="02020603050405020304" pitchFamily="18" charset="0"/>
                      </a:endParaRPr>
                    </a:p>
                  </a:txBody>
                  <a:tcPr marL="68580" marR="68580" marT="0" marB="0">
                    <a:noFill/>
                  </a:tcPr>
                </a:tc>
              </a:tr>
            </a:tbl>
          </a:graphicData>
        </a:graphic>
      </p:graphicFrame>
      <p:pic>
        <p:nvPicPr>
          <p:cNvPr id="6" name="Picture 3" descr="Logo ΕΠΕΕΔΒΜ-EN-20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21890" y="73960"/>
            <a:ext cx="1604480" cy="666820"/>
          </a:xfrm>
          <a:prstGeom prst="rect">
            <a:avLst/>
          </a:prstGeom>
          <a:noFill/>
          <a:extLst>
            <a:ext uri="{909E8E84-426E-40DD-AFC4-6F175D3DCCD1}">
              <a14:hiddenFill xmlns:a14="http://schemas.microsoft.com/office/drawing/2010/main">
                <a:solidFill>
                  <a:srgbClr val="FFFFFF"/>
                </a:solidFill>
              </a14:hiddenFill>
            </a:ext>
          </a:extLst>
        </p:spPr>
      </p:pic>
      <p:sp>
        <p:nvSpPr>
          <p:cNvPr id="7" name="Ορθογώνιο 6"/>
          <p:cNvSpPr/>
          <p:nvPr/>
        </p:nvSpPr>
        <p:spPr>
          <a:xfrm>
            <a:off x="4831308" y="6211669"/>
            <a:ext cx="7206016" cy="646331"/>
          </a:xfrm>
          <a:prstGeom prst="rect">
            <a:avLst/>
          </a:prstGeom>
        </p:spPr>
        <p:txBody>
          <a:bodyPr wrap="square">
            <a:spAutoFit/>
          </a:bodyPr>
          <a:lstStyle/>
          <a:p>
            <a:endParaRPr lang="en-US" dirty="0"/>
          </a:p>
          <a:p>
            <a:r>
              <a:rPr lang="en-GB" dirty="0"/>
              <a:t>2nd Conference</a:t>
            </a:r>
            <a:r>
              <a:rPr lang="en-US" dirty="0"/>
              <a:t> on Applied </a:t>
            </a:r>
            <a:r>
              <a:rPr lang="en-US" dirty="0" smtClean="0"/>
              <a:t>Innovation</a:t>
            </a:r>
            <a:r>
              <a:rPr lang="en-US" dirty="0"/>
              <a:t> </a:t>
            </a:r>
            <a:r>
              <a:rPr lang="en-US" dirty="0" smtClean="0"/>
              <a:t>                      16</a:t>
            </a:r>
            <a:r>
              <a:rPr lang="en-US" baseline="30000" dirty="0" smtClean="0"/>
              <a:t>th</a:t>
            </a:r>
            <a:r>
              <a:rPr lang="en-US" dirty="0" smtClean="0"/>
              <a:t> </a:t>
            </a:r>
            <a:r>
              <a:rPr lang="en-US" dirty="0"/>
              <a:t>of </a:t>
            </a:r>
            <a:r>
              <a:rPr lang="en-US" dirty="0" smtClean="0"/>
              <a:t>October 2015</a:t>
            </a:r>
            <a:endParaRPr lang="el-GR" dirty="0"/>
          </a:p>
        </p:txBody>
      </p:sp>
    </p:spTree>
    <p:extLst>
      <p:ext uri="{BB962C8B-B14F-4D97-AF65-F5344CB8AC3E}">
        <p14:creationId xmlns:p14="http://schemas.microsoft.com/office/powerpoint/2010/main" val="41588847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Data (2)</a:t>
            </a:r>
            <a:endParaRPr lang="el-GR" dirty="0"/>
          </a:p>
        </p:txBody>
      </p:sp>
      <p:sp>
        <p:nvSpPr>
          <p:cNvPr id="3" name="Θέση περιεχομένου 2"/>
          <p:cNvSpPr>
            <a:spLocks noGrp="1"/>
          </p:cNvSpPr>
          <p:nvPr>
            <p:ph idx="1"/>
          </p:nvPr>
        </p:nvSpPr>
        <p:spPr>
          <a:xfrm>
            <a:off x="838200" y="1418572"/>
            <a:ext cx="10515600" cy="868507"/>
          </a:xfrm>
        </p:spPr>
        <p:txBody>
          <a:bodyPr>
            <a:normAutofit lnSpcReduction="10000"/>
          </a:bodyPr>
          <a:lstStyle/>
          <a:p>
            <a:pPr marL="0" indent="0">
              <a:buNone/>
            </a:pPr>
            <a:endParaRPr lang="en-US" dirty="0" smtClean="0"/>
          </a:p>
          <a:p>
            <a:pPr marL="0" indent="0">
              <a:buNone/>
            </a:pPr>
            <a:r>
              <a:rPr lang="el-GR" dirty="0" smtClean="0"/>
              <a:t>Ένα κεντρικό θέμα είναι ο διαχωρισμός ανάμεσα σε νέες και ώριμες επιχειρήσεις </a:t>
            </a:r>
            <a:endParaRPr lang="el-GR" dirty="0"/>
          </a:p>
        </p:txBody>
      </p:sp>
      <p:pic>
        <p:nvPicPr>
          <p:cNvPr id="12" name="Εικόνα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5657" y="2287079"/>
            <a:ext cx="5714286" cy="4216577"/>
          </a:xfrm>
          <a:prstGeom prst="rect">
            <a:avLst/>
          </a:prstGeom>
        </p:spPr>
      </p:pic>
      <p:sp>
        <p:nvSpPr>
          <p:cNvPr id="13" name="Θέση περιεχομένου 2"/>
          <p:cNvSpPr txBox="1">
            <a:spLocks/>
          </p:cNvSpPr>
          <p:nvPr/>
        </p:nvSpPr>
        <p:spPr>
          <a:xfrm>
            <a:off x="6266329" y="2438638"/>
            <a:ext cx="5087471" cy="40650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l-GR" dirty="0" smtClean="0"/>
              <a:t>Οι επιχειρήσεις στο δείγμα </a:t>
            </a:r>
            <a:r>
              <a:rPr lang="en-GB" dirty="0" smtClean="0"/>
              <a:t>(N=300) </a:t>
            </a:r>
            <a:r>
              <a:rPr lang="el-GR" dirty="0" smtClean="0"/>
              <a:t>επιδεικνύουν κατανομή με δεξιά λοξότητα. Επομένως, το όριο ηλικίας ορίζεται στα 15 έτη με στόχο να υπάρχει αντιπροσωπευτικότητα στο επιμέρους δείγμα της ομάδας των νέων επιχειρήσεων </a:t>
            </a:r>
            <a:r>
              <a:rPr lang="en-GB" dirty="0" smtClean="0"/>
              <a:t>(N</a:t>
            </a:r>
            <a:r>
              <a:rPr lang="en-GB" baseline="-25000" dirty="0" smtClean="0"/>
              <a:t>y</a:t>
            </a:r>
            <a:r>
              <a:rPr lang="en-GB" dirty="0" smtClean="0"/>
              <a:t>=74), </a:t>
            </a:r>
            <a:r>
              <a:rPr lang="el-GR" dirty="0" smtClean="0"/>
              <a:t>χωρίς να αυξάνεται το όριο ηλικίας υπερβολικά. </a:t>
            </a:r>
            <a:endParaRPr lang="en-GB" dirty="0" smtClean="0"/>
          </a:p>
        </p:txBody>
      </p:sp>
    </p:spTree>
    <p:extLst>
      <p:ext uri="{BB962C8B-B14F-4D97-AF65-F5344CB8AC3E}">
        <p14:creationId xmlns:p14="http://schemas.microsoft.com/office/powerpoint/2010/main" val="9811068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Αποτελεσματα</a:t>
            </a:r>
            <a:r>
              <a:rPr lang="en-US" dirty="0" smtClean="0"/>
              <a:t>: </a:t>
            </a:r>
            <a:r>
              <a:rPr lang="el-GR" dirty="0" smtClean="0"/>
              <a:t>ΥΠΟΘΕΣΗ </a:t>
            </a:r>
            <a:r>
              <a:rPr lang="en-US" dirty="0" smtClean="0"/>
              <a:t>1</a:t>
            </a:r>
            <a:endParaRPr lang="el-GR" dirty="0"/>
          </a:p>
        </p:txBody>
      </p:sp>
      <p:sp>
        <p:nvSpPr>
          <p:cNvPr id="3" name="Θέση περιεχομένου 2"/>
          <p:cNvSpPr>
            <a:spLocks noGrp="1"/>
          </p:cNvSpPr>
          <p:nvPr>
            <p:ph idx="1"/>
          </p:nvPr>
        </p:nvSpPr>
        <p:spPr>
          <a:xfrm>
            <a:off x="6896100" y="1548903"/>
            <a:ext cx="4800600" cy="4566148"/>
          </a:xfrm>
        </p:spPr>
        <p:txBody>
          <a:bodyPr>
            <a:noAutofit/>
          </a:bodyPr>
          <a:lstStyle/>
          <a:p>
            <a:pPr>
              <a:buClr>
                <a:schemeClr val="accent2">
                  <a:lumMod val="50000"/>
                </a:schemeClr>
              </a:buClr>
              <a:buFont typeface="Arial" panose="020B0604020202020204" pitchFamily="34" charset="0"/>
              <a:buChar char="•"/>
            </a:pPr>
            <a:r>
              <a:rPr lang="el-GR" sz="2800" dirty="0" smtClean="0"/>
              <a:t> </a:t>
            </a:r>
            <a:r>
              <a:rPr lang="el-GR" sz="2800" dirty="0" smtClean="0"/>
              <a:t>Βάσει </a:t>
            </a:r>
            <a:r>
              <a:rPr lang="el-GR" sz="2800" dirty="0" smtClean="0"/>
              <a:t>των εμπειρικών αποτελεσμάτων η ύπαρξη μιας </a:t>
            </a:r>
            <a:r>
              <a:rPr lang="el-GR" sz="2800" dirty="0" err="1" smtClean="0"/>
              <a:t>ανατροφοδοτικής</a:t>
            </a:r>
            <a:r>
              <a:rPr lang="el-GR" sz="2800" dirty="0" smtClean="0"/>
              <a:t> σχέσης ανάμεσα στην καινοτομική και εξαγωγική αποδοτικότητα </a:t>
            </a:r>
            <a:r>
              <a:rPr lang="el-GR" sz="2800" i="1" dirty="0" smtClean="0"/>
              <a:t>δεν </a:t>
            </a:r>
            <a:r>
              <a:rPr lang="el-GR" sz="2800" i="1" dirty="0" smtClean="0"/>
              <a:t>επιβεβαιώνεται</a:t>
            </a:r>
          </a:p>
          <a:p>
            <a:pPr>
              <a:buClr>
                <a:schemeClr val="accent2">
                  <a:lumMod val="50000"/>
                </a:schemeClr>
              </a:buClr>
              <a:buFont typeface="Arial" panose="020B0604020202020204" pitchFamily="34" charset="0"/>
              <a:buChar char="•"/>
            </a:pPr>
            <a:endParaRPr lang="en-US" sz="2800" i="1" dirty="0" smtClean="0"/>
          </a:p>
          <a:p>
            <a:pPr>
              <a:buClr>
                <a:schemeClr val="accent2">
                  <a:lumMod val="50000"/>
                </a:schemeClr>
              </a:buClr>
              <a:buFont typeface="Arial" panose="020B0604020202020204" pitchFamily="34" charset="0"/>
              <a:buChar char="•"/>
            </a:pPr>
            <a:r>
              <a:rPr lang="el-GR" sz="2800" dirty="0" smtClean="0"/>
              <a:t>Η </a:t>
            </a:r>
            <a:r>
              <a:rPr lang="el-GR" sz="2800" dirty="0" smtClean="0"/>
              <a:t>υπόθεση της </a:t>
            </a:r>
            <a:r>
              <a:rPr lang="el-GR" sz="2800" dirty="0" err="1" smtClean="0"/>
              <a:t>Αυτοεπιλογής</a:t>
            </a:r>
            <a:r>
              <a:rPr lang="el-GR" sz="2800" dirty="0" smtClean="0"/>
              <a:t> </a:t>
            </a:r>
            <a:r>
              <a:rPr lang="en-US" sz="2800" dirty="0" smtClean="0"/>
              <a:t>(SSH) </a:t>
            </a:r>
            <a:r>
              <a:rPr lang="el-GR" sz="2800" dirty="0" smtClean="0"/>
              <a:t>υποστηρίζεται από τα εμπειρικά αποτελέσματα</a:t>
            </a:r>
            <a:endParaRPr lang="el-GR" sz="2800" dirty="0"/>
          </a:p>
        </p:txBody>
      </p:sp>
      <p:graphicFrame>
        <p:nvGraphicFramePr>
          <p:cNvPr id="6" name="Αντικείμενο 5"/>
          <p:cNvGraphicFramePr>
            <a:graphicFrameLocks noChangeAspect="1"/>
          </p:cNvGraphicFramePr>
          <p:nvPr>
            <p:extLst>
              <p:ext uri="{D42A27DB-BD31-4B8C-83A1-F6EECF244321}">
                <p14:modId xmlns:p14="http://schemas.microsoft.com/office/powerpoint/2010/main" val="2470816462"/>
              </p:ext>
            </p:extLst>
          </p:nvPr>
        </p:nvGraphicFramePr>
        <p:xfrm>
          <a:off x="1023938" y="1824038"/>
          <a:ext cx="8918575" cy="5172075"/>
        </p:xfrm>
        <a:graphic>
          <a:graphicData uri="http://schemas.openxmlformats.org/presentationml/2006/ole">
            <mc:AlternateContent xmlns:mc="http://schemas.openxmlformats.org/markup-compatibility/2006">
              <mc:Choice xmlns:v="urn:schemas-microsoft-com:vml" Requires="v">
                <p:oleObj spid="_x0000_s12329" name="Document" r:id="rId3" imgW="11121049" imgH="6439978" progId="Word.Document.12">
                  <p:embed/>
                </p:oleObj>
              </mc:Choice>
              <mc:Fallback>
                <p:oleObj name="Document" r:id="rId3" imgW="11121049" imgH="6439978" progId="Word.Document.12">
                  <p:embed/>
                  <p:pic>
                    <p:nvPicPr>
                      <p:cNvPr id="0" name=""/>
                      <p:cNvPicPr/>
                      <p:nvPr/>
                    </p:nvPicPr>
                    <p:blipFill>
                      <a:blip r:embed="rId4"/>
                      <a:stretch>
                        <a:fillRect/>
                      </a:stretch>
                    </p:blipFill>
                    <p:spPr>
                      <a:xfrm>
                        <a:off x="1023938" y="1824038"/>
                        <a:ext cx="8918575" cy="5172075"/>
                      </a:xfrm>
                      <a:prstGeom prst="rect">
                        <a:avLst/>
                      </a:prstGeom>
                    </p:spPr>
                  </p:pic>
                </p:oleObj>
              </mc:Fallback>
            </mc:AlternateContent>
          </a:graphicData>
        </a:graphic>
      </p:graphicFrame>
    </p:spTree>
    <p:extLst>
      <p:ext uri="{BB962C8B-B14F-4D97-AF65-F5344CB8AC3E}">
        <p14:creationId xmlns:p14="http://schemas.microsoft.com/office/powerpoint/2010/main" val="16193167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Αποτελεσματα</a:t>
            </a:r>
            <a:r>
              <a:rPr lang="en-US" dirty="0"/>
              <a:t>: </a:t>
            </a:r>
            <a:r>
              <a:rPr lang="el-GR" dirty="0"/>
              <a:t>ΥΠΟΘΕΣΗ </a:t>
            </a:r>
            <a:r>
              <a:rPr lang="el-GR" dirty="0" smtClean="0"/>
              <a:t>2 </a:t>
            </a:r>
            <a:r>
              <a:rPr lang="en-US" dirty="0" smtClean="0"/>
              <a:t>(1)</a:t>
            </a:r>
            <a:endParaRPr lang="el-GR" dirty="0"/>
          </a:p>
        </p:txBody>
      </p:sp>
      <p:sp>
        <p:nvSpPr>
          <p:cNvPr id="3" name="Θέση περιεχομένου 2"/>
          <p:cNvSpPr>
            <a:spLocks noGrp="1"/>
          </p:cNvSpPr>
          <p:nvPr>
            <p:ph idx="1"/>
          </p:nvPr>
        </p:nvSpPr>
        <p:spPr>
          <a:xfrm>
            <a:off x="156604" y="4316379"/>
            <a:ext cx="11327192" cy="2374711"/>
          </a:xfrm>
        </p:spPr>
        <p:txBody>
          <a:bodyPr>
            <a:normAutofit fontScale="92500" lnSpcReduction="10000"/>
          </a:bodyPr>
          <a:lstStyle/>
          <a:p>
            <a:pPr algn="just"/>
            <a:r>
              <a:rPr lang="el-GR" sz="2400" dirty="0" smtClean="0"/>
              <a:t>Για τη διερεύνηση</a:t>
            </a:r>
            <a:r>
              <a:rPr lang="en-US" sz="2400" dirty="0"/>
              <a:t> </a:t>
            </a:r>
            <a:r>
              <a:rPr lang="el-GR" sz="2400" dirty="0" smtClean="0"/>
              <a:t>της πολλαπλασιαστικής επίδρασης της επιχειρησιακής ηλικίας </a:t>
            </a:r>
            <a:r>
              <a:rPr lang="el-GR" sz="2400" dirty="0" smtClean="0"/>
              <a:t>στη </a:t>
            </a:r>
            <a:r>
              <a:rPr lang="el-GR" sz="2400" dirty="0" smtClean="0"/>
              <a:t>σχέση καινοτομίας-εξαγωγών η </a:t>
            </a:r>
            <a:r>
              <a:rPr lang="el-GR" sz="2400" dirty="0" smtClean="0"/>
              <a:t>ανάλυση </a:t>
            </a:r>
            <a:r>
              <a:rPr lang="el-GR" sz="2400" dirty="0" smtClean="0"/>
              <a:t>πολλαπλών ομάδων επιτρέπει τον έλεγχο </a:t>
            </a:r>
            <a:r>
              <a:rPr lang="el-GR" sz="2400" dirty="0" err="1" smtClean="0"/>
              <a:t>αμεταβλητότητας</a:t>
            </a:r>
            <a:r>
              <a:rPr lang="el-GR" sz="2400" dirty="0" smtClean="0"/>
              <a:t> (</a:t>
            </a:r>
            <a:r>
              <a:rPr lang="en-US" sz="2400" dirty="0" smtClean="0"/>
              <a:t>invariance)</a:t>
            </a:r>
            <a:r>
              <a:rPr lang="el-GR" sz="2400" dirty="0"/>
              <a:t> </a:t>
            </a:r>
            <a:r>
              <a:rPr lang="el-GR" sz="2400" dirty="0" smtClean="0"/>
              <a:t>ανάμεσα στις ομάδες μέσω της σύγκρισης δύο φωλιασμένων μοντέλων (</a:t>
            </a:r>
            <a:r>
              <a:rPr lang="en-US" sz="2400" dirty="0" smtClean="0"/>
              <a:t>nested models</a:t>
            </a:r>
            <a:r>
              <a:rPr lang="en-US" sz="2400" dirty="0" smtClean="0"/>
              <a:t>): </a:t>
            </a:r>
            <a:r>
              <a:rPr lang="en-US" sz="2400" dirty="0"/>
              <a:t>(1</a:t>
            </a:r>
            <a:r>
              <a:rPr lang="en-US" sz="2400" dirty="0" smtClean="0"/>
              <a:t>)</a:t>
            </a:r>
            <a:r>
              <a:rPr lang="el-GR" sz="2400" dirty="0" smtClean="0"/>
              <a:t> ένα μοντέλο αναφοράς όπου δεν έχουν προσδιοριστεί </a:t>
            </a:r>
            <a:r>
              <a:rPr lang="en-US" sz="2400" dirty="0" smtClean="0"/>
              <a:t> </a:t>
            </a:r>
            <a:r>
              <a:rPr lang="el-GR" sz="2400" dirty="0" smtClean="0"/>
              <a:t>περιορισμοί και έτσι όλες οι διαρθρωτικές παράμετροι διαφέρουν και </a:t>
            </a:r>
            <a:r>
              <a:rPr lang="en-US" sz="2400" dirty="0" smtClean="0"/>
              <a:t>(</a:t>
            </a:r>
            <a:r>
              <a:rPr lang="en-US" sz="2400" dirty="0"/>
              <a:t>2</a:t>
            </a:r>
            <a:r>
              <a:rPr lang="en-US" sz="2400" dirty="0" smtClean="0"/>
              <a:t>)</a:t>
            </a:r>
            <a:r>
              <a:rPr lang="el-GR" sz="2400" dirty="0" smtClean="0"/>
              <a:t> ένα </a:t>
            </a:r>
            <a:r>
              <a:rPr lang="el-GR" sz="2400" dirty="0" smtClean="0"/>
              <a:t>μοντέλο </a:t>
            </a:r>
            <a:r>
              <a:rPr lang="el-GR" sz="2400" dirty="0" smtClean="0"/>
              <a:t>όπου κρίσιμες διαρθρωτικές παράμετροι έχουν περιοριστεί να είναι αμετάβλητοι (δηλαδή ίσοι) ανάμεσα στις ομάδες. Η σύγκριση των δύο μοντέλων πραγματοποιείται μέσα από τον έλεγχο </a:t>
            </a:r>
            <a:r>
              <a:rPr lang="en-US" sz="2400" b="1" dirty="0" smtClean="0"/>
              <a:t>Wald </a:t>
            </a:r>
            <a:r>
              <a:rPr lang="el-GR" sz="2400" dirty="0" smtClean="0"/>
              <a:t>θέτοντας περιορισμούς ισότητας στις κρίσιμες παραμέτρους. </a:t>
            </a:r>
            <a:endParaRPr lang="el-GR" sz="2400" dirty="0"/>
          </a:p>
        </p:txBody>
      </p:sp>
      <p:graphicFrame>
        <p:nvGraphicFramePr>
          <p:cNvPr id="5" name="Αντικείμενο 4"/>
          <p:cNvGraphicFramePr>
            <a:graphicFrameLocks noChangeAspect="1"/>
          </p:cNvGraphicFramePr>
          <p:nvPr>
            <p:extLst>
              <p:ext uri="{D42A27DB-BD31-4B8C-83A1-F6EECF244321}">
                <p14:modId xmlns:p14="http://schemas.microsoft.com/office/powerpoint/2010/main" val="2312471016"/>
              </p:ext>
            </p:extLst>
          </p:nvPr>
        </p:nvGraphicFramePr>
        <p:xfrm>
          <a:off x="2612657" y="1828800"/>
          <a:ext cx="6415087" cy="2784143"/>
        </p:xfrm>
        <a:graphic>
          <a:graphicData uri="http://schemas.openxmlformats.org/presentationml/2006/ole">
            <mc:AlternateContent xmlns:mc="http://schemas.openxmlformats.org/markup-compatibility/2006">
              <mc:Choice xmlns:v="urn:schemas-microsoft-com:vml" Requires="v">
                <p:oleObj spid="_x0000_s13352" name="Έγγραφο" r:id="rId4" imgW="8791243" imgH="2137194" progId="Word.Document.12">
                  <p:embed/>
                </p:oleObj>
              </mc:Choice>
              <mc:Fallback>
                <p:oleObj name="Έγγραφο" r:id="rId4" imgW="8791243" imgH="2137194" progId="Word.Document.12">
                  <p:embed/>
                  <p:pic>
                    <p:nvPicPr>
                      <p:cNvPr id="0" name=""/>
                      <p:cNvPicPr/>
                      <p:nvPr/>
                    </p:nvPicPr>
                    <p:blipFill>
                      <a:blip r:embed="rId5"/>
                      <a:stretch>
                        <a:fillRect/>
                      </a:stretch>
                    </p:blipFill>
                    <p:spPr>
                      <a:xfrm>
                        <a:off x="2612657" y="1828800"/>
                        <a:ext cx="6415087" cy="2784143"/>
                      </a:xfrm>
                      <a:prstGeom prst="rect">
                        <a:avLst/>
                      </a:prstGeom>
                    </p:spPr>
                  </p:pic>
                </p:oleObj>
              </mc:Fallback>
            </mc:AlternateContent>
          </a:graphicData>
        </a:graphic>
      </p:graphicFrame>
    </p:spTree>
    <p:extLst>
      <p:ext uri="{BB962C8B-B14F-4D97-AF65-F5344CB8AC3E}">
        <p14:creationId xmlns:p14="http://schemas.microsoft.com/office/powerpoint/2010/main" val="275546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Αποτελεσματα</a:t>
            </a:r>
            <a:r>
              <a:rPr lang="en-US" dirty="0"/>
              <a:t>: </a:t>
            </a:r>
            <a:r>
              <a:rPr lang="el-GR" dirty="0"/>
              <a:t>ΥΠΟΘΕΣΗ </a:t>
            </a:r>
            <a:r>
              <a:rPr lang="el-GR" dirty="0" smtClean="0"/>
              <a:t>2 </a:t>
            </a:r>
            <a:r>
              <a:rPr lang="en-US" dirty="0" smtClean="0"/>
              <a:t>(2</a:t>
            </a:r>
            <a:r>
              <a:rPr lang="en-US" dirty="0"/>
              <a:t>)</a:t>
            </a:r>
            <a:endParaRPr lang="el-GR" dirty="0"/>
          </a:p>
        </p:txBody>
      </p:sp>
      <p:sp>
        <p:nvSpPr>
          <p:cNvPr id="3" name="Θέση περιεχομένου 2"/>
          <p:cNvSpPr>
            <a:spLocks noGrp="1"/>
          </p:cNvSpPr>
          <p:nvPr>
            <p:ph idx="1"/>
          </p:nvPr>
        </p:nvSpPr>
        <p:spPr>
          <a:xfrm>
            <a:off x="7670042" y="2084832"/>
            <a:ext cx="4299045" cy="4486275"/>
          </a:xfrm>
        </p:spPr>
        <p:txBody>
          <a:bodyPr>
            <a:normAutofit fontScale="92500"/>
          </a:bodyPr>
          <a:lstStyle/>
          <a:p>
            <a:pPr marL="0" indent="0">
              <a:buNone/>
            </a:pPr>
            <a:r>
              <a:rPr lang="el-GR" sz="3000" dirty="0" smtClean="0"/>
              <a:t>Για τις νέες Ελληνικές μεταποιητικές επιχειρήσεις τα εμπειρικά αποτελέσματα υποστηρίζουν την υπόθεση της Μάθησης μέσω των εξαγωγών </a:t>
            </a:r>
            <a:r>
              <a:rPr lang="en-US" sz="3000" dirty="0" smtClean="0"/>
              <a:t>(</a:t>
            </a:r>
            <a:r>
              <a:rPr lang="en-US" sz="3000" dirty="0"/>
              <a:t>LEH</a:t>
            </a:r>
            <a:r>
              <a:rPr lang="en-US" sz="3000" dirty="0" smtClean="0"/>
              <a:t>)</a:t>
            </a:r>
            <a:r>
              <a:rPr lang="el-GR" sz="3000" dirty="0" smtClean="0"/>
              <a:t>,</a:t>
            </a:r>
            <a:r>
              <a:rPr lang="en-US" sz="3000" dirty="0" smtClean="0"/>
              <a:t> </a:t>
            </a:r>
            <a:r>
              <a:rPr lang="el-GR" sz="3000" dirty="0" smtClean="0"/>
              <a:t>ενώ για τις ώριμες επιχειρήσεις τα αποτελέσματα επιβεβαιώνουν την υπόθεση της </a:t>
            </a:r>
            <a:r>
              <a:rPr lang="el-GR" sz="3000" dirty="0" err="1" smtClean="0"/>
              <a:t>αυτοεπιλογής</a:t>
            </a:r>
            <a:r>
              <a:rPr lang="el-GR" sz="3000" dirty="0" smtClean="0"/>
              <a:t> </a:t>
            </a:r>
            <a:r>
              <a:rPr lang="en-US" sz="3000" dirty="0" smtClean="0"/>
              <a:t>(</a:t>
            </a:r>
            <a:r>
              <a:rPr lang="en-US" sz="3000" dirty="0"/>
              <a:t>SSH</a:t>
            </a:r>
            <a:r>
              <a:rPr lang="en-US" sz="3000" dirty="0" smtClean="0"/>
              <a:t>)</a:t>
            </a:r>
            <a:r>
              <a:rPr lang="el-GR" sz="3000" dirty="0" smtClean="0"/>
              <a:t>.</a:t>
            </a:r>
            <a:endParaRPr lang="el-GR" dirty="0"/>
          </a:p>
        </p:txBody>
      </p:sp>
      <p:graphicFrame>
        <p:nvGraphicFramePr>
          <p:cNvPr id="5" name="Θέση περιεχομένου 26"/>
          <p:cNvGraphicFramePr>
            <a:graphicFrameLocks noChangeAspect="1"/>
          </p:cNvGraphicFramePr>
          <p:nvPr>
            <p:extLst>
              <p:ext uri="{D42A27DB-BD31-4B8C-83A1-F6EECF244321}">
                <p14:modId xmlns:p14="http://schemas.microsoft.com/office/powerpoint/2010/main" val="2724453018"/>
              </p:ext>
            </p:extLst>
          </p:nvPr>
        </p:nvGraphicFramePr>
        <p:xfrm>
          <a:off x="1024128" y="2202381"/>
          <a:ext cx="6482687" cy="3841750"/>
        </p:xfrm>
        <a:graphic>
          <a:graphicData uri="http://schemas.openxmlformats.org/presentationml/2006/ole">
            <mc:AlternateContent xmlns:mc="http://schemas.openxmlformats.org/markup-compatibility/2006">
              <mc:Choice xmlns:v="urn:schemas-microsoft-com:vml" Requires="v">
                <p:oleObj spid="_x0000_s14373" name="Έγγραφο" r:id="rId4" imgW="9567005" imgH="3841990" progId="Word.Document.12">
                  <p:embed/>
                </p:oleObj>
              </mc:Choice>
              <mc:Fallback>
                <p:oleObj name="Έγγραφο" r:id="rId4" imgW="9567005" imgH="3841990" progId="Word.Document.12">
                  <p:embed/>
                  <p:pic>
                    <p:nvPicPr>
                      <p:cNvPr id="0" name=""/>
                      <p:cNvPicPr/>
                      <p:nvPr/>
                    </p:nvPicPr>
                    <p:blipFill>
                      <a:blip r:embed="rId5"/>
                      <a:stretch>
                        <a:fillRect/>
                      </a:stretch>
                    </p:blipFill>
                    <p:spPr>
                      <a:xfrm>
                        <a:off x="1024128" y="2202381"/>
                        <a:ext cx="6482687" cy="3841750"/>
                      </a:xfrm>
                      <a:prstGeom prst="rect">
                        <a:avLst/>
                      </a:prstGeom>
                    </p:spPr>
                  </p:pic>
                </p:oleObj>
              </mc:Fallback>
            </mc:AlternateContent>
          </a:graphicData>
        </a:graphic>
      </p:graphicFrame>
    </p:spTree>
    <p:extLst>
      <p:ext uri="{BB962C8B-B14F-4D97-AF65-F5344CB8AC3E}">
        <p14:creationId xmlns:p14="http://schemas.microsoft.com/office/powerpoint/2010/main" val="34683354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Αποτελεσματα</a:t>
            </a:r>
            <a:r>
              <a:rPr lang="en-US" dirty="0"/>
              <a:t>: </a:t>
            </a:r>
            <a:r>
              <a:rPr lang="el-GR" dirty="0"/>
              <a:t>ΥΠΟΘΕΣΗ </a:t>
            </a:r>
            <a:r>
              <a:rPr lang="el-GR" dirty="0" smtClean="0"/>
              <a:t>3</a:t>
            </a:r>
            <a:endParaRPr lang="el-GR" dirty="0"/>
          </a:p>
        </p:txBody>
      </p:sp>
      <p:sp>
        <p:nvSpPr>
          <p:cNvPr id="3" name="Θέση περιεχομένου 2"/>
          <p:cNvSpPr>
            <a:spLocks noGrp="1"/>
          </p:cNvSpPr>
          <p:nvPr>
            <p:ph idx="1"/>
          </p:nvPr>
        </p:nvSpPr>
        <p:spPr>
          <a:xfrm>
            <a:off x="1024128" y="3971498"/>
            <a:ext cx="9720071" cy="2142699"/>
          </a:xfrm>
        </p:spPr>
        <p:txBody>
          <a:bodyPr>
            <a:normAutofit fontScale="92500"/>
          </a:bodyPr>
          <a:lstStyle/>
          <a:p>
            <a:r>
              <a:rPr lang="el-GR" sz="2800" dirty="0" smtClean="0"/>
              <a:t>Και στις δύο ομάδες, υπάρχει στατιστικά σημαντική και θετική έμμεση επίδραση του κεφαλαίου ΕΤΑ στην εξαγωγική αποδοτικότητα, </a:t>
            </a:r>
            <a:r>
              <a:rPr lang="el-GR" sz="2800" dirty="0" smtClean="0"/>
              <a:t>υποστηρίζοντας </a:t>
            </a:r>
            <a:r>
              <a:rPr lang="el-GR" sz="2800" dirty="0" smtClean="0"/>
              <a:t>ότι η ύπαρξη μιας διευρυμένης γνωσιακής βάσης ενισχύει τις επιχειρησιακές ικανότητες και δεξιότητες που απαιτούνται για την επιτυχημένη είσοδο σε ξένες αγορές. </a:t>
            </a:r>
            <a:endParaRPr lang="el-GR" dirty="0"/>
          </a:p>
        </p:txBody>
      </p:sp>
      <p:graphicFrame>
        <p:nvGraphicFramePr>
          <p:cNvPr id="6" name="Αντικείμενο 5"/>
          <p:cNvGraphicFramePr>
            <a:graphicFrameLocks noChangeAspect="1"/>
          </p:cNvGraphicFramePr>
          <p:nvPr>
            <p:extLst>
              <p:ext uri="{D42A27DB-BD31-4B8C-83A1-F6EECF244321}">
                <p14:modId xmlns:p14="http://schemas.microsoft.com/office/powerpoint/2010/main" val="1664298753"/>
              </p:ext>
            </p:extLst>
          </p:nvPr>
        </p:nvGraphicFramePr>
        <p:xfrm>
          <a:off x="600075" y="2292350"/>
          <a:ext cx="10277475" cy="1828800"/>
        </p:xfrm>
        <a:graphic>
          <a:graphicData uri="http://schemas.openxmlformats.org/presentationml/2006/ole">
            <mc:AlternateContent xmlns:mc="http://schemas.openxmlformats.org/markup-compatibility/2006">
              <mc:Choice xmlns:v="urn:schemas-microsoft-com:vml" Requires="v">
                <p:oleObj spid="_x0000_s10273" name="Έγγραφο" r:id="rId4" imgW="10402551" imgH="1854320" progId="Word.Document.12">
                  <p:embed/>
                </p:oleObj>
              </mc:Choice>
              <mc:Fallback>
                <p:oleObj name="Έγγραφο" r:id="rId4" imgW="10402551" imgH="1854320" progId="Word.Document.12">
                  <p:embed/>
                  <p:pic>
                    <p:nvPicPr>
                      <p:cNvPr id="0" name=""/>
                      <p:cNvPicPr/>
                      <p:nvPr/>
                    </p:nvPicPr>
                    <p:blipFill>
                      <a:blip r:embed="rId5"/>
                      <a:stretch>
                        <a:fillRect/>
                      </a:stretch>
                    </p:blipFill>
                    <p:spPr>
                      <a:xfrm>
                        <a:off x="600075" y="2292350"/>
                        <a:ext cx="10277475" cy="1828800"/>
                      </a:xfrm>
                      <a:prstGeom prst="rect">
                        <a:avLst/>
                      </a:prstGeom>
                    </p:spPr>
                  </p:pic>
                </p:oleObj>
              </mc:Fallback>
            </mc:AlternateContent>
          </a:graphicData>
        </a:graphic>
      </p:graphicFrame>
    </p:spTree>
    <p:extLst>
      <p:ext uri="{BB962C8B-B14F-4D97-AF65-F5344CB8AC3E}">
        <p14:creationId xmlns:p14="http://schemas.microsoft.com/office/powerpoint/2010/main" val="36071080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24127" y="667103"/>
            <a:ext cx="9720072" cy="1499616"/>
          </a:xfrm>
        </p:spPr>
        <p:txBody>
          <a:bodyPr/>
          <a:lstStyle/>
          <a:p>
            <a:r>
              <a:rPr lang="el-GR" dirty="0" err="1" smtClean="0"/>
              <a:t>Συμπερασματικα</a:t>
            </a:r>
            <a:r>
              <a:rPr lang="en-US" dirty="0" smtClean="0"/>
              <a:t>….</a:t>
            </a:r>
            <a:endParaRPr lang="el-GR" dirty="0"/>
          </a:p>
        </p:txBody>
      </p:sp>
      <p:sp>
        <p:nvSpPr>
          <p:cNvPr id="3" name="Θέση περιεχομένου 2"/>
          <p:cNvSpPr>
            <a:spLocks noGrp="1"/>
          </p:cNvSpPr>
          <p:nvPr>
            <p:ph idx="1"/>
          </p:nvPr>
        </p:nvSpPr>
        <p:spPr>
          <a:xfrm>
            <a:off x="1024127" y="1958452"/>
            <a:ext cx="9720071" cy="4183039"/>
          </a:xfrm>
        </p:spPr>
        <p:txBody>
          <a:bodyPr>
            <a:noAutofit/>
          </a:bodyPr>
          <a:lstStyle/>
          <a:p>
            <a:pPr>
              <a:buClr>
                <a:schemeClr val="accent2">
                  <a:lumMod val="50000"/>
                </a:schemeClr>
              </a:buClr>
              <a:buFont typeface="Arial" panose="020B0604020202020204" pitchFamily="34" charset="0"/>
              <a:buChar char="•"/>
            </a:pPr>
            <a:r>
              <a:rPr lang="en-US" sz="2400" dirty="0" smtClean="0"/>
              <a:t> </a:t>
            </a:r>
            <a:r>
              <a:rPr lang="el-GR" sz="2000" dirty="0" smtClean="0"/>
              <a:t>Τα εμπειρικά αποτελέσματα δεν επιβεβαιώνουν την ύπαρξη διπλής κατεύθυνσης αιτιότητας στη σχέση καινοτομικής-εξαγωγικής αποδοτικότητας για το σύνολο του δείγματος των Ελληνικών μεταποιητικών επιχειρήσεων που παρουσιάζουν επενδύσεις σε ΕΤΑ. </a:t>
            </a:r>
          </a:p>
          <a:p>
            <a:pPr>
              <a:buClr>
                <a:schemeClr val="accent2">
                  <a:lumMod val="50000"/>
                </a:schemeClr>
              </a:buClr>
              <a:buFont typeface="Arial" panose="020B0604020202020204" pitchFamily="34" charset="0"/>
              <a:buChar char="•"/>
            </a:pPr>
            <a:r>
              <a:rPr lang="el-GR" sz="2000" dirty="0" smtClean="0"/>
              <a:t> Ο κύκλος ζωής των επιχειρήσεων  αποκαλύπτει λανθάνουσα ετερογένεια εξαιτίας διαφορετικών παραγωγικών δυνατοτήτων, στρατηγικού προσανατολισμού κλπ. Επομένως, διερευνάται η </a:t>
            </a:r>
            <a:r>
              <a:rPr lang="el-GR" sz="2000" dirty="0" smtClean="0"/>
              <a:t>πολλαπλασιαστική </a:t>
            </a:r>
            <a:r>
              <a:rPr lang="el-GR" sz="2000" dirty="0" smtClean="0"/>
              <a:t>επίδραση της επιχειρησιακής ηλικίας με στόχο την ανάδειξη πιθανώς διαφορετικών μοτίβων αιτιότητας αναφορικά με τη σχέση καινοτομίας και εξαγωγών. </a:t>
            </a:r>
          </a:p>
          <a:p>
            <a:pPr>
              <a:buClr>
                <a:schemeClr val="accent2">
                  <a:lumMod val="50000"/>
                </a:schemeClr>
              </a:buClr>
              <a:buFont typeface="Arial" panose="020B0604020202020204" pitchFamily="34" charset="0"/>
              <a:buChar char="•"/>
            </a:pPr>
            <a:r>
              <a:rPr lang="el-GR" sz="2000" dirty="0" smtClean="0"/>
              <a:t>Η υπόθεση της Μάθησης μέσω των εξαγωγών επιβεβαιώνεται για την ομάδα των μικρών </a:t>
            </a:r>
            <a:r>
              <a:rPr lang="el-GR" sz="2000" dirty="0" smtClean="0"/>
              <a:t>επιχειρήσεων, </a:t>
            </a:r>
            <a:r>
              <a:rPr lang="el-GR" sz="2000" dirty="0" smtClean="0"/>
              <a:t>ενώ η υπόθεση της </a:t>
            </a:r>
            <a:r>
              <a:rPr lang="el-GR" sz="2000" dirty="0" err="1" smtClean="0"/>
              <a:t>αυτοεπιλογής</a:t>
            </a:r>
            <a:r>
              <a:rPr lang="el-GR" sz="2000" dirty="0" smtClean="0"/>
              <a:t> επιβεβαιώνεται για την ομάδα των ώριμων επιχειρήσεων.</a:t>
            </a:r>
            <a:endParaRPr lang="en-US" sz="2000" dirty="0" smtClean="0"/>
          </a:p>
          <a:p>
            <a:pPr>
              <a:buClr>
                <a:schemeClr val="accent2">
                  <a:lumMod val="50000"/>
                </a:schemeClr>
              </a:buClr>
              <a:buFont typeface="Arial" panose="020B0604020202020204" pitchFamily="34" charset="0"/>
              <a:buChar char="•"/>
            </a:pPr>
            <a:r>
              <a:rPr lang="el-GR" sz="2000" dirty="0" smtClean="0"/>
              <a:t>Το κεφάλαιο ΕΤΑ αποτελεί έναν ισχυρό δεσμό στην σχέση ανάμεσα στην καινοτομία και τις εξαγωγές τόσο για τις νέες όσο και για τις ώριμες επιχειρήσεις. </a:t>
            </a:r>
            <a:endParaRPr lang="el-GR" sz="2000" dirty="0"/>
          </a:p>
        </p:txBody>
      </p:sp>
    </p:spTree>
    <p:extLst>
      <p:ext uri="{BB962C8B-B14F-4D97-AF65-F5344CB8AC3E}">
        <p14:creationId xmlns:p14="http://schemas.microsoft.com/office/powerpoint/2010/main" val="41552411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lstStyle/>
          <a:p>
            <a:pPr marL="0" indent="0">
              <a:buNone/>
            </a:pPr>
            <a:endParaRPr lang="en-US" dirty="0"/>
          </a:p>
          <a:p>
            <a:pPr marL="0" indent="0" algn="ctr">
              <a:buNone/>
            </a:pPr>
            <a:r>
              <a:rPr lang="el-GR" sz="4800" dirty="0" smtClean="0"/>
              <a:t>ΣΑΣ ΕΥΧΑΡΙΣΤΩ </a:t>
            </a:r>
          </a:p>
          <a:p>
            <a:pPr marL="0" indent="0" algn="ctr">
              <a:buNone/>
            </a:pPr>
            <a:r>
              <a:rPr lang="el-GR" sz="4800" dirty="0" smtClean="0"/>
              <a:t>ΓΙΑ ΤΗΝ ΠΡΟΣΟΧΗ ΣΑΣ</a:t>
            </a:r>
            <a:r>
              <a:rPr lang="en-US" sz="4800" dirty="0" smtClean="0"/>
              <a:t>!!!!!!</a:t>
            </a:r>
            <a:endParaRPr lang="el-GR" sz="4800" dirty="0"/>
          </a:p>
        </p:txBody>
      </p:sp>
    </p:spTree>
    <p:extLst>
      <p:ext uri="{BB962C8B-B14F-4D97-AF65-F5344CB8AC3E}">
        <p14:creationId xmlns:p14="http://schemas.microsoft.com/office/powerpoint/2010/main" val="23647188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Περιγραμμα</a:t>
            </a:r>
            <a:r>
              <a:rPr lang="el-GR" dirty="0" smtClean="0"/>
              <a:t> </a:t>
            </a:r>
            <a:r>
              <a:rPr lang="el-GR" dirty="0" err="1" smtClean="0"/>
              <a:t>παρουσιασης</a:t>
            </a:r>
            <a:endParaRPr lang="el-GR" dirty="0"/>
          </a:p>
        </p:txBody>
      </p:sp>
      <p:sp>
        <p:nvSpPr>
          <p:cNvPr id="3" name="Θέση περιεχομένου 2"/>
          <p:cNvSpPr>
            <a:spLocks noGrp="1"/>
          </p:cNvSpPr>
          <p:nvPr>
            <p:ph idx="1"/>
          </p:nvPr>
        </p:nvSpPr>
        <p:spPr/>
        <p:txBody>
          <a:bodyPr>
            <a:normAutofit/>
          </a:bodyPr>
          <a:lstStyle/>
          <a:p>
            <a:r>
              <a:rPr lang="el-GR" dirty="0" smtClean="0"/>
              <a:t>Ερευνητικό ερώτημα</a:t>
            </a:r>
            <a:endParaRPr lang="en-US" dirty="0" smtClean="0"/>
          </a:p>
          <a:p>
            <a:r>
              <a:rPr lang="el-GR" dirty="0" smtClean="0"/>
              <a:t>Θεωρητικό πλαίσιο</a:t>
            </a:r>
            <a:endParaRPr lang="en-US" dirty="0" smtClean="0"/>
          </a:p>
          <a:p>
            <a:r>
              <a:rPr lang="el-GR" dirty="0" smtClean="0"/>
              <a:t>Υποθέσεις προς έλεγχο</a:t>
            </a:r>
            <a:endParaRPr lang="en-US" dirty="0" smtClean="0"/>
          </a:p>
          <a:p>
            <a:r>
              <a:rPr lang="el-GR" dirty="0" smtClean="0"/>
              <a:t>Δεδομένα και Μεθοδολογικά στοιχεία</a:t>
            </a:r>
            <a:endParaRPr lang="en-US" dirty="0" smtClean="0"/>
          </a:p>
          <a:p>
            <a:r>
              <a:rPr lang="el-GR" dirty="0" smtClean="0"/>
              <a:t>Αποτελέσματα και συζήτηση</a:t>
            </a:r>
            <a:endParaRPr lang="en-US" dirty="0" smtClean="0"/>
          </a:p>
          <a:p>
            <a:r>
              <a:rPr lang="el-GR" dirty="0" smtClean="0"/>
              <a:t>Συμπεράσματα</a:t>
            </a:r>
            <a:endParaRPr lang="en-US" dirty="0" smtClean="0"/>
          </a:p>
        </p:txBody>
      </p:sp>
    </p:spTree>
    <p:extLst>
      <p:ext uri="{BB962C8B-B14F-4D97-AF65-F5344CB8AC3E}">
        <p14:creationId xmlns:p14="http://schemas.microsoft.com/office/powerpoint/2010/main" val="10563156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Ερευνητικο</a:t>
            </a:r>
            <a:r>
              <a:rPr lang="el-GR" dirty="0" smtClean="0"/>
              <a:t> </a:t>
            </a:r>
            <a:r>
              <a:rPr lang="el-GR" dirty="0" err="1" smtClean="0"/>
              <a:t>κινητρο</a:t>
            </a:r>
            <a:endParaRPr lang="el-GR" dirty="0"/>
          </a:p>
        </p:txBody>
      </p:sp>
      <p:sp>
        <p:nvSpPr>
          <p:cNvPr id="3168" name="Ορθογώνιο 3167"/>
          <p:cNvSpPr/>
          <p:nvPr/>
        </p:nvSpPr>
        <p:spPr>
          <a:xfrm>
            <a:off x="1083734" y="3021837"/>
            <a:ext cx="3096154" cy="184573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800" dirty="0" smtClean="0">
                <a:solidFill>
                  <a:schemeClr val="tx1"/>
                </a:solidFill>
              </a:rPr>
              <a:t>Καινοτομική Αποδοτικότητα</a:t>
            </a:r>
            <a:endParaRPr lang="el-GR" sz="2800" dirty="0">
              <a:solidFill>
                <a:schemeClr val="tx1"/>
              </a:solidFill>
            </a:endParaRPr>
          </a:p>
        </p:txBody>
      </p:sp>
      <p:sp>
        <p:nvSpPr>
          <p:cNvPr id="163" name="Ορθογώνιο 162"/>
          <p:cNvSpPr/>
          <p:nvPr/>
        </p:nvSpPr>
        <p:spPr>
          <a:xfrm>
            <a:off x="8043334" y="3035067"/>
            <a:ext cx="3096154" cy="184573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800" dirty="0" smtClean="0">
                <a:solidFill>
                  <a:schemeClr val="tx1"/>
                </a:solidFill>
              </a:rPr>
              <a:t>Καινοτομική Αποδοτικότητα</a:t>
            </a:r>
            <a:endParaRPr lang="el-GR" sz="2800" dirty="0">
              <a:solidFill>
                <a:schemeClr val="tx1"/>
              </a:solidFill>
            </a:endParaRPr>
          </a:p>
        </p:txBody>
      </p:sp>
      <p:pic>
        <p:nvPicPr>
          <p:cNvPr id="3171" name="Εικόνα 3170"/>
          <p:cNvPicPr>
            <a:picLocks noChangeAspect="1"/>
          </p:cNvPicPr>
          <p:nvPr/>
        </p:nvPicPr>
        <p:blipFill>
          <a:blip r:embed="rId2"/>
          <a:stretch>
            <a:fillRect/>
          </a:stretch>
        </p:blipFill>
        <p:spPr>
          <a:xfrm>
            <a:off x="2810933" y="2458042"/>
            <a:ext cx="6745501" cy="624880"/>
          </a:xfrm>
          <a:prstGeom prst="rect">
            <a:avLst/>
          </a:prstGeom>
        </p:spPr>
      </p:pic>
      <p:pic>
        <p:nvPicPr>
          <p:cNvPr id="3172" name="Εικόνα 3171"/>
          <p:cNvPicPr>
            <a:picLocks noChangeAspect="1"/>
          </p:cNvPicPr>
          <p:nvPr/>
        </p:nvPicPr>
        <p:blipFill>
          <a:blip r:embed="rId3"/>
          <a:stretch>
            <a:fillRect/>
          </a:stretch>
        </p:blipFill>
        <p:spPr>
          <a:xfrm>
            <a:off x="2631810" y="4880801"/>
            <a:ext cx="6924623" cy="530720"/>
          </a:xfrm>
          <a:prstGeom prst="rect">
            <a:avLst/>
          </a:prstGeom>
        </p:spPr>
      </p:pic>
      <p:sp>
        <p:nvSpPr>
          <p:cNvPr id="3174" name="TextBox 3173"/>
          <p:cNvSpPr txBox="1"/>
          <p:nvPr/>
        </p:nvSpPr>
        <p:spPr>
          <a:xfrm>
            <a:off x="4357768" y="2696042"/>
            <a:ext cx="660400" cy="400110"/>
          </a:xfrm>
          <a:prstGeom prst="rect">
            <a:avLst/>
          </a:prstGeom>
          <a:noFill/>
        </p:spPr>
        <p:txBody>
          <a:bodyPr wrap="square" rtlCol="0">
            <a:spAutoFit/>
          </a:bodyPr>
          <a:lstStyle/>
          <a:p>
            <a:r>
              <a:rPr lang="en-US" sz="2000" dirty="0" smtClean="0"/>
              <a:t>SSH</a:t>
            </a:r>
            <a:endParaRPr lang="el-GR" sz="2000" dirty="0"/>
          </a:p>
        </p:txBody>
      </p:sp>
      <p:sp>
        <p:nvSpPr>
          <p:cNvPr id="170" name="TextBox 169"/>
          <p:cNvSpPr txBox="1"/>
          <p:nvPr/>
        </p:nvSpPr>
        <p:spPr>
          <a:xfrm>
            <a:off x="4357768" y="4759530"/>
            <a:ext cx="660400" cy="400110"/>
          </a:xfrm>
          <a:prstGeom prst="rect">
            <a:avLst/>
          </a:prstGeom>
          <a:noFill/>
        </p:spPr>
        <p:txBody>
          <a:bodyPr wrap="square" rtlCol="0">
            <a:spAutoFit/>
          </a:bodyPr>
          <a:lstStyle/>
          <a:p>
            <a:r>
              <a:rPr lang="en-US" sz="2000" dirty="0" smtClean="0"/>
              <a:t>LEH</a:t>
            </a:r>
            <a:endParaRPr lang="el-GR" sz="2000" dirty="0"/>
          </a:p>
        </p:txBody>
      </p:sp>
      <p:sp>
        <p:nvSpPr>
          <p:cNvPr id="3175" name="Ορθογώνιο 3174"/>
          <p:cNvSpPr/>
          <p:nvPr/>
        </p:nvSpPr>
        <p:spPr>
          <a:xfrm>
            <a:off x="5104077" y="3391726"/>
            <a:ext cx="2015067" cy="7493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200" dirty="0" smtClean="0">
                <a:solidFill>
                  <a:schemeClr val="tx1"/>
                </a:solidFill>
              </a:rPr>
              <a:t>Κύκλος ζωής της επιχείρησης</a:t>
            </a:r>
            <a:endParaRPr lang="el-GR" sz="2200" dirty="0">
              <a:solidFill>
                <a:schemeClr val="tx1"/>
              </a:solidFill>
            </a:endParaRPr>
          </a:p>
        </p:txBody>
      </p:sp>
      <p:pic>
        <p:nvPicPr>
          <p:cNvPr id="3178" name="Εικόνα 3177"/>
          <p:cNvPicPr>
            <a:picLocks noChangeAspect="1"/>
          </p:cNvPicPr>
          <p:nvPr/>
        </p:nvPicPr>
        <p:blipFill>
          <a:blip r:embed="rId4"/>
          <a:stretch>
            <a:fillRect/>
          </a:stretch>
        </p:blipFill>
        <p:spPr>
          <a:xfrm>
            <a:off x="5955767" y="2516807"/>
            <a:ext cx="129226" cy="920698"/>
          </a:xfrm>
          <a:prstGeom prst="rect">
            <a:avLst/>
          </a:prstGeom>
        </p:spPr>
      </p:pic>
      <p:pic>
        <p:nvPicPr>
          <p:cNvPr id="3179" name="Εικόνα 3178"/>
          <p:cNvPicPr>
            <a:picLocks noChangeAspect="1"/>
          </p:cNvPicPr>
          <p:nvPr/>
        </p:nvPicPr>
        <p:blipFill>
          <a:blip r:embed="rId5"/>
          <a:stretch>
            <a:fillRect/>
          </a:stretch>
        </p:blipFill>
        <p:spPr>
          <a:xfrm>
            <a:off x="5946640" y="4175363"/>
            <a:ext cx="147481" cy="1155600"/>
          </a:xfrm>
          <a:prstGeom prst="rect">
            <a:avLst/>
          </a:prstGeom>
        </p:spPr>
      </p:pic>
    </p:spTree>
    <p:extLst>
      <p:ext uri="{BB962C8B-B14F-4D97-AF65-F5344CB8AC3E}">
        <p14:creationId xmlns:p14="http://schemas.microsoft.com/office/powerpoint/2010/main" val="2583770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16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17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17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17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7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17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17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1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68" grpId="0" animBg="1"/>
      <p:bldP spid="163" grpId="0" animBg="1"/>
      <p:bldP spid="3174" grpId="0"/>
      <p:bldP spid="170" grpId="0"/>
      <p:bldP spid="317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Θεωρητικο</a:t>
            </a:r>
            <a:r>
              <a:rPr lang="el-GR" dirty="0" smtClean="0"/>
              <a:t> </a:t>
            </a:r>
            <a:r>
              <a:rPr lang="el-GR" dirty="0" err="1" smtClean="0"/>
              <a:t>πλαισιο</a:t>
            </a:r>
            <a:endParaRPr lang="el-GR" dirty="0"/>
          </a:p>
        </p:txBody>
      </p:sp>
      <p:sp>
        <p:nvSpPr>
          <p:cNvPr id="3" name="Θέση περιεχομένου 2"/>
          <p:cNvSpPr>
            <a:spLocks noGrp="1"/>
          </p:cNvSpPr>
          <p:nvPr>
            <p:ph idx="1"/>
          </p:nvPr>
        </p:nvSpPr>
        <p:spPr>
          <a:xfrm>
            <a:off x="838200" y="1825625"/>
            <a:ext cx="10515600" cy="4795308"/>
          </a:xfrm>
        </p:spPr>
        <p:txBody>
          <a:bodyPr>
            <a:normAutofit fontScale="92500"/>
          </a:bodyPr>
          <a:lstStyle/>
          <a:p>
            <a:pPr algn="just"/>
            <a:r>
              <a:rPr lang="el-GR" sz="2300" dirty="0" smtClean="0"/>
              <a:t>Η </a:t>
            </a:r>
            <a:r>
              <a:rPr lang="el-GR" sz="2300" i="1" dirty="0" smtClean="0"/>
              <a:t>υπόθεση της </a:t>
            </a:r>
            <a:r>
              <a:rPr lang="el-GR" sz="2300" i="1" dirty="0" err="1" smtClean="0"/>
              <a:t>Αυτοεπιλογής</a:t>
            </a:r>
            <a:r>
              <a:rPr lang="el-GR" sz="2300" i="1" dirty="0" smtClean="0"/>
              <a:t> </a:t>
            </a:r>
            <a:r>
              <a:rPr lang="el-GR" sz="2300" dirty="0" smtClean="0"/>
              <a:t>(</a:t>
            </a:r>
            <a:r>
              <a:rPr lang="en-US" sz="2300" dirty="0" smtClean="0"/>
              <a:t>Self Selection Hypothesis</a:t>
            </a:r>
            <a:r>
              <a:rPr lang="el-GR" sz="2300" dirty="0" smtClean="0"/>
              <a:t>-</a:t>
            </a:r>
            <a:r>
              <a:rPr lang="en-US" sz="2300" dirty="0"/>
              <a:t> </a:t>
            </a:r>
            <a:r>
              <a:rPr lang="en-US" sz="2300" dirty="0" smtClean="0"/>
              <a:t>SSH</a:t>
            </a:r>
            <a:r>
              <a:rPr lang="el-GR" sz="2300" dirty="0" smtClean="0"/>
              <a:t>, </a:t>
            </a:r>
            <a:r>
              <a:rPr lang="en-US" sz="2300" dirty="0" smtClean="0"/>
              <a:t>Wagner, 2007) </a:t>
            </a:r>
            <a:r>
              <a:rPr lang="el-GR" sz="2300" dirty="0" smtClean="0"/>
              <a:t>και η </a:t>
            </a:r>
            <a:r>
              <a:rPr lang="el-GR" sz="2300" i="1" dirty="0" smtClean="0"/>
              <a:t>υπόθεση </a:t>
            </a:r>
            <a:r>
              <a:rPr lang="el-GR" sz="2300" i="1" dirty="0" smtClean="0"/>
              <a:t>της Μάθησης μέσω των εξαγωγών</a:t>
            </a:r>
            <a:r>
              <a:rPr lang="el-GR" sz="2300" dirty="0" smtClean="0"/>
              <a:t> (</a:t>
            </a:r>
            <a:r>
              <a:rPr lang="en-US" sz="2300" dirty="0" smtClean="0"/>
              <a:t>Learning by Exporting Hypothesis</a:t>
            </a:r>
            <a:r>
              <a:rPr lang="el-GR" sz="2300" dirty="0" smtClean="0"/>
              <a:t>-</a:t>
            </a:r>
            <a:r>
              <a:rPr lang="en-US" sz="2300" dirty="0"/>
              <a:t> </a:t>
            </a:r>
            <a:r>
              <a:rPr lang="en-US" sz="2300" dirty="0" smtClean="0"/>
              <a:t>LEH</a:t>
            </a:r>
            <a:r>
              <a:rPr lang="el-GR" sz="2300" dirty="0" smtClean="0"/>
              <a:t>, </a:t>
            </a:r>
            <a:r>
              <a:rPr lang="en-US" sz="2300" dirty="0" err="1" smtClean="0"/>
              <a:t>Clerides</a:t>
            </a:r>
            <a:r>
              <a:rPr lang="en-US" sz="2300" dirty="0" smtClean="0"/>
              <a:t> et al., 1998) </a:t>
            </a:r>
            <a:r>
              <a:rPr lang="el-GR" sz="2300" dirty="0" smtClean="0"/>
              <a:t>υποστηρίζουν διαφορετική κατεύθυνση αιτιότητας ανάμεσα στη σχέση καινοτομίας και εξαγωγών. </a:t>
            </a:r>
            <a:endParaRPr lang="en-US" sz="2300" dirty="0"/>
          </a:p>
          <a:p>
            <a:pPr algn="just"/>
            <a:r>
              <a:rPr lang="el-GR" sz="2300" dirty="0" smtClean="0"/>
              <a:t>Οι </a:t>
            </a:r>
            <a:r>
              <a:rPr lang="en-US" sz="2300" dirty="0" err="1" smtClean="0"/>
              <a:t>Constantini</a:t>
            </a:r>
            <a:r>
              <a:rPr lang="en-US" sz="2300" dirty="0" smtClean="0"/>
              <a:t> </a:t>
            </a:r>
            <a:r>
              <a:rPr lang="el-GR" sz="2300" dirty="0" smtClean="0"/>
              <a:t>και </a:t>
            </a:r>
            <a:r>
              <a:rPr lang="en-US" sz="2300" dirty="0" smtClean="0"/>
              <a:t>Melitz (2008)</a:t>
            </a:r>
            <a:r>
              <a:rPr lang="el-GR" sz="2300" dirty="0" smtClean="0"/>
              <a:t> κατασκεύασαν ένα θεωρητικό πλαίσιο όπου ανέδειξαν την ύπαρξη της </a:t>
            </a:r>
            <a:r>
              <a:rPr lang="el-GR" sz="2300" b="1" dirty="0" err="1" smtClean="0"/>
              <a:t>ενδογένειας</a:t>
            </a:r>
            <a:r>
              <a:rPr lang="el-GR" sz="2300" dirty="0"/>
              <a:t> </a:t>
            </a:r>
            <a:r>
              <a:rPr lang="el-GR" sz="2300" dirty="0" smtClean="0"/>
              <a:t>που ενυπάρχει στη σχέση αυτή.</a:t>
            </a:r>
            <a:r>
              <a:rPr lang="en-US" sz="2300" dirty="0" smtClean="0"/>
              <a:t> </a:t>
            </a:r>
            <a:r>
              <a:rPr lang="el-GR" sz="2300" dirty="0" smtClean="0"/>
              <a:t>Εντούτοις, γίνεται η έμμεση παραδοχή ότι </a:t>
            </a:r>
            <a:r>
              <a:rPr lang="en-US" sz="2300" dirty="0" smtClean="0"/>
              <a:t>(</a:t>
            </a:r>
            <a:r>
              <a:rPr lang="en-US" sz="2300" dirty="0" err="1"/>
              <a:t>i</a:t>
            </a:r>
            <a:r>
              <a:rPr lang="en-US" sz="2300" dirty="0"/>
              <a:t>) </a:t>
            </a:r>
            <a:r>
              <a:rPr lang="el-GR" sz="2300" dirty="0" smtClean="0"/>
              <a:t>τα διαφορετικά οφέλη από τις καινοτομικές δραστηριότητες κατανέμονται συμμετρικά ανάμεσα στις καινοτόμες επιχειρήσεις και </a:t>
            </a:r>
            <a:r>
              <a:rPr lang="en-US" sz="2300" dirty="0" smtClean="0"/>
              <a:t>(</a:t>
            </a:r>
            <a:r>
              <a:rPr lang="en-US" sz="2300" dirty="0"/>
              <a:t>ii) </a:t>
            </a:r>
            <a:r>
              <a:rPr lang="el-GR" sz="2300" dirty="0" smtClean="0"/>
              <a:t>ο εξαγωγικός προσανατολισμός εξαρτάται αποκλειστικά από τα οφέλη που </a:t>
            </a:r>
            <a:r>
              <a:rPr lang="el-GR" sz="2300" dirty="0" smtClean="0"/>
              <a:t>προκύπτουν </a:t>
            </a:r>
            <a:r>
              <a:rPr lang="el-GR" sz="2300" dirty="0" smtClean="0"/>
              <a:t>από τις δραστηριότητες Έρευνας και Τεχνολογικής Ανάπτυξης (ΕΤΑ) σε όρους παραγωγικής αποδοτικότητας </a:t>
            </a:r>
          </a:p>
          <a:p>
            <a:pPr algn="just"/>
            <a:r>
              <a:rPr lang="el-GR" sz="2300" dirty="0" smtClean="0"/>
              <a:t>Οι επιχειρήσεις αντιμετωπίζουν διαφορετικά σετ παραγωγικών δυνατοτήτων, στρατηγικές προτεραιότητες και εμπόδια ανάλογα με το στάδιο του κύκλου ζωής που βρίσκονται. </a:t>
            </a:r>
          </a:p>
          <a:p>
            <a:pPr algn="just"/>
            <a:r>
              <a:rPr lang="el-GR" sz="2300" dirty="0" smtClean="0"/>
              <a:t>Το</a:t>
            </a:r>
            <a:r>
              <a:rPr lang="el-GR" sz="2300" b="1" dirty="0" smtClean="0"/>
              <a:t> επιχειρησιακό κεφάλαιο ΈΤΑ </a:t>
            </a:r>
            <a:r>
              <a:rPr lang="el-GR" sz="2300" dirty="0" smtClean="0"/>
              <a:t>(</a:t>
            </a:r>
            <a:r>
              <a:rPr lang="en-US" sz="2300" dirty="0" smtClean="0"/>
              <a:t>R&amp;D capital</a:t>
            </a:r>
            <a:r>
              <a:rPr lang="el-GR" sz="2300" dirty="0" smtClean="0"/>
              <a:t>)</a:t>
            </a:r>
            <a:r>
              <a:rPr lang="en-US" sz="2300" dirty="0" smtClean="0"/>
              <a:t> </a:t>
            </a:r>
            <a:r>
              <a:rPr lang="el-GR" sz="2300" dirty="0" smtClean="0"/>
              <a:t>θεωρείται εισροή στην καινοτομική διαδικασία αλλά μπορεί επίσης  να </a:t>
            </a:r>
            <a:r>
              <a:rPr lang="el-GR" sz="2300" dirty="0" smtClean="0"/>
              <a:t>επηρεάζει </a:t>
            </a:r>
            <a:r>
              <a:rPr lang="el-GR" sz="2300" dirty="0" smtClean="0"/>
              <a:t>την εξαγωγική αποδοτικότητα  </a:t>
            </a:r>
            <a:r>
              <a:rPr lang="en-US" sz="2300" dirty="0" smtClean="0"/>
              <a:t>(Harris and Moffat, 2011)</a:t>
            </a:r>
            <a:endParaRPr lang="en-US" sz="2300" dirty="0"/>
          </a:p>
          <a:p>
            <a:pPr algn="just"/>
            <a:endParaRPr lang="en-US" dirty="0"/>
          </a:p>
        </p:txBody>
      </p:sp>
    </p:spTree>
    <p:extLst>
      <p:ext uri="{BB962C8B-B14F-4D97-AF65-F5344CB8AC3E}">
        <p14:creationId xmlns:p14="http://schemas.microsoft.com/office/powerpoint/2010/main" val="40738176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Υποθεσεισ</a:t>
            </a:r>
            <a:r>
              <a:rPr lang="el-GR" dirty="0" smtClean="0"/>
              <a:t> προς </a:t>
            </a:r>
            <a:r>
              <a:rPr lang="el-GR" dirty="0" err="1" smtClean="0"/>
              <a:t>ελεγχο</a:t>
            </a:r>
            <a:endParaRPr lang="el-GR" dirty="0"/>
          </a:p>
        </p:txBody>
      </p:sp>
      <p:sp>
        <p:nvSpPr>
          <p:cNvPr id="3" name="Θέση περιεχομένου 2"/>
          <p:cNvSpPr>
            <a:spLocks noGrp="1"/>
          </p:cNvSpPr>
          <p:nvPr>
            <p:ph idx="1"/>
          </p:nvPr>
        </p:nvSpPr>
        <p:spPr>
          <a:xfrm>
            <a:off x="8178800" y="1303866"/>
            <a:ext cx="3810000" cy="5554133"/>
          </a:xfrm>
        </p:spPr>
        <p:txBody>
          <a:bodyPr>
            <a:normAutofit fontScale="92500" lnSpcReduction="10000"/>
          </a:bodyPr>
          <a:lstStyle/>
          <a:p>
            <a:r>
              <a:rPr lang="en-US" sz="2400" b="1" dirty="0"/>
              <a:t>H</a:t>
            </a:r>
            <a:r>
              <a:rPr lang="en-US" sz="2400" b="1" baseline="-25000" dirty="0"/>
              <a:t>1</a:t>
            </a:r>
            <a:r>
              <a:rPr lang="en-US" sz="2400" dirty="0"/>
              <a:t>:  </a:t>
            </a:r>
            <a:r>
              <a:rPr lang="el-GR" sz="2400" dirty="0" smtClean="0"/>
              <a:t>Η καινοτομική και εξαγωγική αποδοτικότητα παρουσιάζουν μια ενδογενή διπλής κατεύθυνσης αιτιότητας σχέση</a:t>
            </a:r>
            <a:endParaRPr lang="el-GR" sz="2400" dirty="0"/>
          </a:p>
          <a:p>
            <a:r>
              <a:rPr lang="en-US" sz="2400" b="1" dirty="0" smtClean="0"/>
              <a:t>H</a:t>
            </a:r>
            <a:r>
              <a:rPr lang="en-US" sz="2400" b="1" baseline="-25000" dirty="0" smtClean="0"/>
              <a:t>2</a:t>
            </a:r>
            <a:r>
              <a:rPr lang="en-US" sz="2400" dirty="0"/>
              <a:t>: </a:t>
            </a:r>
            <a:r>
              <a:rPr lang="el-GR" sz="2400" dirty="0" smtClean="0"/>
              <a:t>Η επιχειρησιακή ηλικία ασκεί πολλαπλασιαστικές επιδράσεις στην ενδογενή σχέση ανάμεσα στην καινοτομική </a:t>
            </a:r>
            <a:r>
              <a:rPr lang="el-GR" sz="2400" dirty="0"/>
              <a:t>και εξαγωγική </a:t>
            </a:r>
            <a:r>
              <a:rPr lang="el-GR" sz="2400" dirty="0" smtClean="0"/>
              <a:t>αποδοτικότητα </a:t>
            </a:r>
          </a:p>
          <a:p>
            <a:r>
              <a:rPr lang="en-US" sz="2400" b="1" dirty="0" smtClean="0"/>
              <a:t>H</a:t>
            </a:r>
            <a:r>
              <a:rPr lang="en-US" sz="2400" b="1" baseline="-25000" dirty="0" smtClean="0"/>
              <a:t>3</a:t>
            </a:r>
            <a:r>
              <a:rPr lang="en-US" sz="2400" dirty="0"/>
              <a:t>: </a:t>
            </a:r>
            <a:r>
              <a:rPr lang="el-GR" sz="2400" dirty="0" smtClean="0"/>
              <a:t>Το κεφάλαιο ΕΤΑ των επιχειρήσεων επηρεάζει </a:t>
            </a:r>
            <a:r>
              <a:rPr lang="el-GR" sz="2400" dirty="0"/>
              <a:t>έμμεσα </a:t>
            </a:r>
            <a:r>
              <a:rPr lang="el-GR" sz="2400" dirty="0" smtClean="0"/>
              <a:t>και σαφώς την εξαγωγική αποδοτικότητα τόσο των </a:t>
            </a:r>
            <a:r>
              <a:rPr lang="el-GR" sz="2400" dirty="0" smtClean="0"/>
              <a:t>νέων, </a:t>
            </a:r>
            <a:r>
              <a:rPr lang="el-GR" sz="2400" dirty="0" smtClean="0"/>
              <a:t>όσο και των ώριμων επιχειρήσεων</a:t>
            </a:r>
            <a:endParaRPr lang="el-GR" dirty="0"/>
          </a:p>
        </p:txBody>
      </p:sp>
      <p:graphicFrame>
        <p:nvGraphicFramePr>
          <p:cNvPr id="4" name="Αντικείμενο 3"/>
          <p:cNvGraphicFramePr>
            <a:graphicFrameLocks noChangeAspect="1"/>
          </p:cNvGraphicFramePr>
          <p:nvPr>
            <p:extLst>
              <p:ext uri="{D42A27DB-BD31-4B8C-83A1-F6EECF244321}">
                <p14:modId xmlns:p14="http://schemas.microsoft.com/office/powerpoint/2010/main" val="2951302074"/>
              </p:ext>
            </p:extLst>
          </p:nvPr>
        </p:nvGraphicFramePr>
        <p:xfrm>
          <a:off x="0" y="1602846"/>
          <a:ext cx="8652933" cy="4588933"/>
        </p:xfrm>
        <a:graphic>
          <a:graphicData uri="http://schemas.openxmlformats.org/presentationml/2006/ole">
            <mc:AlternateContent xmlns:mc="http://schemas.openxmlformats.org/markup-compatibility/2006">
              <mc:Choice xmlns:v="urn:schemas-microsoft-com:vml" Requires="v">
                <p:oleObj spid="_x0000_s5174" name="Visio" r:id="rId3" imgW="7874133" imgH="4373177" progId="Visio.Drawing.11">
                  <p:embed/>
                </p:oleObj>
              </mc:Choice>
              <mc:Fallback>
                <p:oleObj name="Visio" r:id="rId3" imgW="7874133" imgH="4373177" progId="Visio.Drawing.11">
                  <p:embed/>
                  <p:pic>
                    <p:nvPicPr>
                      <p:cNvPr id="0" name=""/>
                      <p:cNvPicPr>
                        <a:picLocks noChangeAspect="1" noChangeArrowheads="1"/>
                      </p:cNvPicPr>
                      <p:nvPr/>
                    </p:nvPicPr>
                    <p:blipFill>
                      <a:blip r:embed="rId4"/>
                      <a:srcRect/>
                      <a:stretch>
                        <a:fillRect/>
                      </a:stretch>
                    </p:blipFill>
                    <p:spPr bwMode="auto">
                      <a:xfrm>
                        <a:off x="0" y="1602846"/>
                        <a:ext cx="8652933" cy="4588933"/>
                      </a:xfrm>
                      <a:prstGeom prst="rect">
                        <a:avLst/>
                      </a:prstGeom>
                      <a:noFill/>
                    </p:spPr>
                  </p:pic>
                </p:oleObj>
              </mc:Fallback>
            </mc:AlternateContent>
          </a:graphicData>
        </a:graphic>
      </p:graphicFrame>
    </p:spTree>
    <p:extLst>
      <p:ext uri="{BB962C8B-B14F-4D97-AF65-F5344CB8AC3E}">
        <p14:creationId xmlns:p14="http://schemas.microsoft.com/office/powerpoint/2010/main" val="25890919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smtClean="0"/>
              <a:t>αΝΤΙΜΕΤΩΠΙΖοΝΤΑς</a:t>
            </a:r>
            <a:r>
              <a:rPr lang="el-GR" dirty="0" smtClean="0"/>
              <a:t> </a:t>
            </a:r>
            <a:r>
              <a:rPr lang="el-GR" dirty="0" smtClean="0"/>
              <a:t>ΤΗΝ ΕΝΔΟΓΕΝΕΙΑ ΚΑΙ ΤΗΝ ΕΤΕΡΟΓΕΝΕΙΑ: </a:t>
            </a:r>
            <a:r>
              <a:rPr lang="el-GR" dirty="0" err="1" smtClean="0"/>
              <a:t>Αναλυση</a:t>
            </a:r>
            <a:r>
              <a:rPr lang="el-GR" dirty="0" smtClean="0"/>
              <a:t> </a:t>
            </a:r>
            <a:r>
              <a:rPr lang="el-GR" dirty="0" err="1" smtClean="0"/>
              <a:t>πολλαπλων</a:t>
            </a:r>
            <a:r>
              <a:rPr lang="el-GR" dirty="0" smtClean="0"/>
              <a:t> </a:t>
            </a:r>
            <a:r>
              <a:rPr lang="el-GR" dirty="0" err="1" smtClean="0"/>
              <a:t>ομαδων</a:t>
            </a:r>
            <a:endParaRPr lang="el-GR" i="1" dirty="0"/>
          </a:p>
        </p:txBody>
      </p:sp>
      <p:sp>
        <p:nvSpPr>
          <p:cNvPr id="3" name="Θέση περιεχομένου 2"/>
          <p:cNvSpPr>
            <a:spLocks noGrp="1"/>
          </p:cNvSpPr>
          <p:nvPr>
            <p:ph idx="1"/>
          </p:nvPr>
        </p:nvSpPr>
        <p:spPr>
          <a:xfrm>
            <a:off x="1024128" y="2486024"/>
            <a:ext cx="9720071" cy="3823335"/>
          </a:xfrm>
        </p:spPr>
        <p:txBody>
          <a:bodyPr>
            <a:normAutofit/>
          </a:bodyPr>
          <a:lstStyle/>
          <a:p>
            <a:pPr marL="0" indent="0">
              <a:buNone/>
            </a:pPr>
            <a:r>
              <a:rPr lang="el-GR" sz="3200" dirty="0" smtClean="0"/>
              <a:t>Οι διαρθρωτικές σχέσεις που σκιαγραφήθηκαν παραπάνω είναι αρκετά </a:t>
            </a:r>
            <a:r>
              <a:rPr lang="el-GR" sz="3200" b="1" dirty="0" smtClean="0"/>
              <a:t>πολύπλοκες</a:t>
            </a:r>
            <a:r>
              <a:rPr lang="el-GR" sz="3200" dirty="0" smtClean="0"/>
              <a:t> </a:t>
            </a:r>
            <a:r>
              <a:rPr lang="el-GR" sz="3200" dirty="0"/>
              <a:t>και πρέπει να χρησιμοποιηθεί </a:t>
            </a:r>
            <a:r>
              <a:rPr lang="el-GR" sz="3200" dirty="0" smtClean="0"/>
              <a:t>μια κατάλληλη μεθοδολογική </a:t>
            </a:r>
            <a:r>
              <a:rPr lang="el-GR" sz="3200" dirty="0" smtClean="0"/>
              <a:t>προσέγγιση. </a:t>
            </a:r>
            <a:r>
              <a:rPr lang="el-GR" sz="3200" dirty="0" smtClean="0"/>
              <a:t>Η ανάλυση πολλαπλών ομάδων υιοθετείται με στόχο την αντιμετώπιση (εκτίμηση) ταυτόχρονων σχέσεων σε μη τριγωνικά συστήματα εξισώσεων όπως επίσης και τον έλεγχο της ετερογένειας σε επίπεδο επιχείρησης</a:t>
            </a:r>
            <a:r>
              <a:rPr lang="el-GR" sz="3200" dirty="0" smtClean="0"/>
              <a:t>.</a:t>
            </a:r>
            <a:endParaRPr lang="en-US" sz="3200" dirty="0" smtClean="0"/>
          </a:p>
        </p:txBody>
      </p:sp>
    </p:spTree>
    <p:extLst>
      <p:ext uri="{BB962C8B-B14F-4D97-AF65-F5344CB8AC3E}">
        <p14:creationId xmlns:p14="http://schemas.microsoft.com/office/powerpoint/2010/main" val="40489392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ΠΛΕΟΝΕΚΤΗΜΑΤΑ Της </a:t>
            </a:r>
            <a:r>
              <a:rPr lang="el-GR" dirty="0" err="1" smtClean="0"/>
              <a:t>ΑΝΑΛΥΣΗς</a:t>
            </a:r>
            <a:r>
              <a:rPr lang="el-GR" dirty="0" smtClean="0"/>
              <a:t> ΠΟΛΛΑΠΛΩΝ ΟΜΑΔΩΝ</a:t>
            </a:r>
            <a:endParaRPr lang="el-GR" dirty="0"/>
          </a:p>
        </p:txBody>
      </p:sp>
      <p:sp>
        <p:nvSpPr>
          <p:cNvPr id="3" name="Θέση περιεχομένου 2"/>
          <p:cNvSpPr>
            <a:spLocks noGrp="1"/>
          </p:cNvSpPr>
          <p:nvPr>
            <p:ph idx="1"/>
          </p:nvPr>
        </p:nvSpPr>
        <p:spPr>
          <a:xfrm>
            <a:off x="1024128" y="1886673"/>
            <a:ext cx="9720071" cy="4710897"/>
          </a:xfrm>
        </p:spPr>
        <p:txBody>
          <a:bodyPr>
            <a:normAutofit fontScale="92500" lnSpcReduction="20000"/>
          </a:bodyPr>
          <a:lstStyle/>
          <a:p>
            <a:pPr marL="0" indent="0">
              <a:buNone/>
            </a:pPr>
            <a:r>
              <a:rPr lang="el-GR" sz="2800" dirty="0" smtClean="0"/>
              <a:t>Η υιοθέτηση της συγκεκριμένης μεθοδολογικής προσέγγισης επιτρέπει </a:t>
            </a:r>
            <a:r>
              <a:rPr lang="el-GR" sz="2800" dirty="0" smtClean="0"/>
              <a:t>τη </a:t>
            </a:r>
            <a:r>
              <a:rPr lang="el-GR" sz="2800" dirty="0" smtClean="0"/>
              <a:t>διερεύνηση</a:t>
            </a:r>
            <a:r>
              <a:rPr lang="en-US" sz="2800" dirty="0" smtClean="0"/>
              <a:t> </a:t>
            </a:r>
          </a:p>
          <a:p>
            <a:pPr marL="571500" indent="-571500">
              <a:buClr>
                <a:schemeClr val="accent2">
                  <a:lumMod val="50000"/>
                </a:schemeClr>
              </a:buClr>
              <a:buFont typeface="+mj-lt"/>
              <a:buAutoNum type="romanLcPeriod"/>
            </a:pPr>
            <a:r>
              <a:rPr lang="el-GR" sz="2800" dirty="0" smtClean="0"/>
              <a:t>Της ύπαρξης </a:t>
            </a:r>
            <a:r>
              <a:rPr lang="el-GR" sz="2800" b="1" dirty="0" err="1" smtClean="0"/>
              <a:t>ανατροφοδοτικής</a:t>
            </a:r>
            <a:r>
              <a:rPr lang="el-GR" sz="2800" b="1" dirty="0" smtClean="0"/>
              <a:t> σχέσης </a:t>
            </a:r>
            <a:r>
              <a:rPr lang="el-GR" sz="2800" dirty="0" smtClean="0"/>
              <a:t>(</a:t>
            </a:r>
            <a:r>
              <a:rPr lang="en-US" sz="2800" dirty="0" smtClean="0"/>
              <a:t>feedback loop) </a:t>
            </a:r>
            <a:r>
              <a:rPr lang="el-GR" sz="2800" dirty="0" smtClean="0"/>
              <a:t>στη </a:t>
            </a:r>
            <a:r>
              <a:rPr lang="el-GR" sz="2800" dirty="0" smtClean="0"/>
              <a:t>σχέση καινοτομικής και εξαγωγικής αποδοτικότητας</a:t>
            </a:r>
            <a:r>
              <a:rPr lang="en-US" sz="2800" dirty="0" smtClean="0"/>
              <a:t> </a:t>
            </a:r>
          </a:p>
          <a:p>
            <a:pPr marL="571500" indent="-571500">
              <a:buClr>
                <a:schemeClr val="accent2">
                  <a:lumMod val="50000"/>
                </a:schemeClr>
              </a:buClr>
              <a:buFont typeface="+mj-lt"/>
              <a:buAutoNum type="romanLcPeriod"/>
            </a:pPr>
            <a:r>
              <a:rPr lang="el-GR" sz="2800" dirty="0" smtClean="0"/>
              <a:t>Την </a:t>
            </a:r>
            <a:r>
              <a:rPr lang="el-GR" sz="2800" b="1" dirty="0" smtClean="0"/>
              <a:t>πολλαπλασιαστική επίδραση </a:t>
            </a:r>
            <a:r>
              <a:rPr lang="el-GR" sz="2800" dirty="0" smtClean="0"/>
              <a:t>(</a:t>
            </a:r>
            <a:r>
              <a:rPr lang="en-US" sz="2800" dirty="0" smtClean="0"/>
              <a:t>moderating effect</a:t>
            </a:r>
            <a:r>
              <a:rPr lang="el-GR" sz="2800" dirty="0" smtClean="0"/>
              <a:t>)</a:t>
            </a:r>
            <a:r>
              <a:rPr lang="en-US" sz="2800" dirty="0" smtClean="0"/>
              <a:t> </a:t>
            </a:r>
            <a:r>
              <a:rPr lang="el-GR" sz="2800" dirty="0" smtClean="0"/>
              <a:t>της επιχειρησιακής ηλικίας όχι αναφορικά με μία σημαντική μεταβλητή αλλά σε σχέση με την συνολική εξειδίκευση του μοντέλου, γεγονός που επιτρέπει την εξέταση του ενδεχομένου οι διαφορετικές ομάδες να συμπεριφέρονται διαφορετικά </a:t>
            </a:r>
            <a:r>
              <a:rPr lang="en-US" sz="2800" dirty="0" smtClean="0"/>
              <a:t>(</a:t>
            </a:r>
            <a:r>
              <a:rPr lang="en-US" sz="2800" dirty="0" err="1" smtClean="0"/>
              <a:t>Hayduk</a:t>
            </a:r>
            <a:r>
              <a:rPr lang="en-US" sz="2800" dirty="0"/>
              <a:t>, 1987</a:t>
            </a:r>
            <a:r>
              <a:rPr lang="en-US" sz="2800" dirty="0" smtClean="0"/>
              <a:t>), </a:t>
            </a:r>
          </a:p>
          <a:p>
            <a:pPr marL="571500" indent="-571500">
              <a:buClr>
                <a:schemeClr val="accent2">
                  <a:lumMod val="50000"/>
                </a:schemeClr>
              </a:buClr>
              <a:buFont typeface="+mj-lt"/>
              <a:buAutoNum type="romanLcPeriod"/>
            </a:pPr>
            <a:r>
              <a:rPr lang="el-GR" sz="2800" dirty="0" smtClean="0"/>
              <a:t>Την </a:t>
            </a:r>
            <a:r>
              <a:rPr lang="el-GR" sz="2800" b="1" dirty="0" smtClean="0"/>
              <a:t>έμμεση επίδραση </a:t>
            </a:r>
            <a:r>
              <a:rPr lang="el-GR" sz="2800" dirty="0" smtClean="0"/>
              <a:t>(</a:t>
            </a:r>
            <a:r>
              <a:rPr lang="en-US" sz="2800" dirty="0" smtClean="0"/>
              <a:t>indirect effect) </a:t>
            </a:r>
            <a:r>
              <a:rPr lang="el-GR" sz="2800" dirty="0" smtClean="0"/>
              <a:t>του επιχειρησιακού κεφαλαίου ΕΤΑ στην εξαγωγική αποδοτικότητα των </a:t>
            </a:r>
            <a:r>
              <a:rPr lang="el-GR" sz="2800" dirty="0" smtClean="0"/>
              <a:t>επιχειρήσεων, </a:t>
            </a:r>
            <a:r>
              <a:rPr lang="el-GR" sz="2800" dirty="0" smtClean="0"/>
              <a:t>μέσω της άμεσης επίδρασης του στην καινοτομική αποδοτικότητα</a:t>
            </a:r>
            <a:endParaRPr lang="en-US" sz="2800" dirty="0" smtClean="0"/>
          </a:p>
          <a:p>
            <a:pPr marL="571500" indent="-571500">
              <a:buFont typeface="+mj-lt"/>
              <a:buAutoNum type="romanLcPeriod"/>
            </a:pPr>
            <a:endParaRPr lang="en-US" dirty="0"/>
          </a:p>
          <a:p>
            <a:pPr marL="0" indent="0">
              <a:buNone/>
            </a:pPr>
            <a:endParaRPr lang="el-GR" dirty="0"/>
          </a:p>
          <a:p>
            <a:endParaRPr lang="el-GR" dirty="0"/>
          </a:p>
        </p:txBody>
      </p:sp>
      <p:sp>
        <p:nvSpPr>
          <p:cNvPr id="7" name="Rectangle 5"/>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Tree>
    <p:extLst>
      <p:ext uri="{BB962C8B-B14F-4D97-AF65-F5344CB8AC3E}">
        <p14:creationId xmlns:p14="http://schemas.microsoft.com/office/powerpoint/2010/main" val="9516337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Μαθηματικη</a:t>
            </a:r>
            <a:r>
              <a:rPr lang="el-GR" dirty="0" smtClean="0"/>
              <a:t> </a:t>
            </a:r>
            <a:r>
              <a:rPr lang="el-GR" dirty="0" err="1" smtClean="0"/>
              <a:t>εξειδικευση</a:t>
            </a:r>
            <a:r>
              <a:rPr lang="el-GR" dirty="0" smtClean="0"/>
              <a:t> του </a:t>
            </a:r>
            <a:r>
              <a:rPr lang="el-GR" dirty="0" err="1" smtClean="0"/>
              <a:t>μοντελου</a:t>
            </a:r>
            <a:endParaRPr lang="el-GR" dirty="0"/>
          </a:p>
        </p:txBody>
      </p:sp>
      <p:sp>
        <p:nvSpPr>
          <p:cNvPr id="3" name="Θέση περιεχομένου 2"/>
          <p:cNvSpPr>
            <a:spLocks noGrp="1"/>
          </p:cNvSpPr>
          <p:nvPr>
            <p:ph idx="1"/>
          </p:nvPr>
        </p:nvSpPr>
        <p:spPr>
          <a:xfrm>
            <a:off x="5513294" y="1825625"/>
            <a:ext cx="5840505" cy="3230469"/>
          </a:xfrm>
        </p:spPr>
        <p:txBody>
          <a:bodyPr>
            <a:normAutofit fontScale="85000" lnSpcReduction="20000"/>
          </a:bodyPr>
          <a:lstStyle/>
          <a:p>
            <a:r>
              <a:rPr lang="el-GR" sz="2800" dirty="0" smtClean="0"/>
              <a:t>Το μη τριγωνικό σύστημα των εξισώσεων εκτιμάται με εύρωστο (</a:t>
            </a:r>
            <a:r>
              <a:rPr lang="en-US" sz="2800" dirty="0" smtClean="0"/>
              <a:t>robust</a:t>
            </a:r>
            <a:r>
              <a:rPr lang="el-GR" sz="2800" dirty="0" smtClean="0"/>
              <a:t>) εκτιμητή πλήρους πληροφόρησης μέγιστης</a:t>
            </a:r>
            <a:r>
              <a:rPr lang="en-US" sz="2800" dirty="0" smtClean="0"/>
              <a:t> </a:t>
            </a:r>
            <a:r>
              <a:rPr lang="el-GR" sz="2800" dirty="0" smtClean="0"/>
              <a:t>πιθανοφάνειας για συνεχείς μεταβλητές που ελέγχει για έλλειψη πληροφορίας, ετεροσκεδαστικότητα και </a:t>
            </a:r>
            <a:r>
              <a:rPr lang="el-GR" sz="2800" dirty="0" smtClean="0"/>
              <a:t>μη-κανονικότητα</a:t>
            </a:r>
          </a:p>
          <a:p>
            <a:endParaRPr lang="el-GR" sz="2800" dirty="0" smtClean="0"/>
          </a:p>
          <a:p>
            <a:r>
              <a:rPr lang="el-GR" sz="2800" dirty="0" smtClean="0"/>
              <a:t>Τα τυπικά σφάλματα εκτιμώνται χρησιμοποιώντας τον εκτιμητή </a:t>
            </a:r>
            <a:r>
              <a:rPr lang="en-US" sz="2800" dirty="0" smtClean="0"/>
              <a:t>Huber-White </a:t>
            </a:r>
            <a:r>
              <a:rPr lang="en-US" sz="2800" dirty="0" smtClean="0"/>
              <a:t>sandwich</a:t>
            </a:r>
            <a:endParaRPr lang="el-GR" dirty="0"/>
          </a:p>
        </p:txBody>
      </p:sp>
      <p:sp>
        <p:nvSpPr>
          <p:cNvPr id="6"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grpSp>
        <p:nvGrpSpPr>
          <p:cNvPr id="11" name="Ομάδα 10"/>
          <p:cNvGrpSpPr/>
          <p:nvPr/>
        </p:nvGrpSpPr>
        <p:grpSpPr>
          <a:xfrm>
            <a:off x="490538" y="2055813"/>
            <a:ext cx="4895196" cy="2071873"/>
            <a:chOff x="406776" y="1921903"/>
            <a:chExt cx="4895196" cy="2071873"/>
          </a:xfrm>
        </p:grpSpPr>
        <p:graphicFrame>
          <p:nvGraphicFramePr>
            <p:cNvPr id="4" name="Αντικείμενο 3"/>
            <p:cNvGraphicFramePr>
              <a:graphicFrameLocks noChangeAspect="1"/>
            </p:cNvGraphicFramePr>
            <p:nvPr>
              <p:extLst>
                <p:ext uri="{D42A27DB-BD31-4B8C-83A1-F6EECF244321}">
                  <p14:modId xmlns:p14="http://schemas.microsoft.com/office/powerpoint/2010/main" val="3398715139"/>
                </p:ext>
              </p:extLst>
            </p:nvPr>
          </p:nvGraphicFramePr>
          <p:xfrm>
            <a:off x="422651" y="2890278"/>
            <a:ext cx="4252912" cy="742950"/>
          </p:xfrm>
          <a:graphic>
            <a:graphicData uri="http://schemas.openxmlformats.org/presentationml/2006/ole">
              <mc:AlternateContent xmlns:mc="http://schemas.openxmlformats.org/markup-compatibility/2006">
                <mc:Choice xmlns:v="urn:schemas-microsoft-com:vml" Requires="v">
                  <p:oleObj spid="_x0000_s7274" name="Equation" r:id="rId3" imgW="1663560" imgH="241200" progId="Equation.DSMT4">
                    <p:embed/>
                  </p:oleObj>
                </mc:Choice>
                <mc:Fallback>
                  <p:oleObj name="Equation" r:id="rId3" imgW="1663560" imgH="241200" progId="Equation.DSMT4">
                    <p:embed/>
                    <p:pic>
                      <p:nvPicPr>
                        <p:cNvPr id="0" name="Object 2"/>
                        <p:cNvPicPr>
                          <a:picLocks noChangeAspect="1" noChangeArrowheads="1"/>
                        </p:cNvPicPr>
                        <p:nvPr/>
                      </p:nvPicPr>
                      <p:blipFill>
                        <a:blip r:embed="rId4"/>
                        <a:srcRect/>
                        <a:stretch>
                          <a:fillRect/>
                        </a:stretch>
                      </p:blipFill>
                      <p:spPr bwMode="auto">
                        <a:xfrm>
                          <a:off x="422651" y="2890278"/>
                          <a:ext cx="4252912" cy="742950"/>
                        </a:xfrm>
                        <a:prstGeom prst="rect">
                          <a:avLst/>
                        </a:prstGeom>
                        <a:noFill/>
                      </p:spPr>
                    </p:pic>
                  </p:oleObj>
                </mc:Fallback>
              </mc:AlternateContent>
            </a:graphicData>
          </a:graphic>
        </p:graphicFrame>
        <p:graphicFrame>
          <p:nvGraphicFramePr>
            <p:cNvPr id="5" name="Αντικείμενο 4"/>
            <p:cNvGraphicFramePr>
              <a:graphicFrameLocks noChangeAspect="1"/>
            </p:cNvGraphicFramePr>
            <p:nvPr>
              <p:extLst>
                <p:ext uri="{D42A27DB-BD31-4B8C-83A1-F6EECF244321}">
                  <p14:modId xmlns:p14="http://schemas.microsoft.com/office/powerpoint/2010/main" val="3272052450"/>
                </p:ext>
              </p:extLst>
            </p:nvPr>
          </p:nvGraphicFramePr>
          <p:xfrm>
            <a:off x="406776" y="2299728"/>
            <a:ext cx="4287837" cy="590550"/>
          </p:xfrm>
          <a:graphic>
            <a:graphicData uri="http://schemas.openxmlformats.org/presentationml/2006/ole">
              <mc:AlternateContent xmlns:mc="http://schemas.openxmlformats.org/markup-compatibility/2006">
                <mc:Choice xmlns:v="urn:schemas-microsoft-com:vml" Requires="v">
                  <p:oleObj spid="_x0000_s7275" name="Equation" r:id="rId5" imgW="1790640" imgH="241200" progId="Equation.DSMT4">
                    <p:embed/>
                  </p:oleObj>
                </mc:Choice>
                <mc:Fallback>
                  <p:oleObj name="Equation" r:id="rId5" imgW="1790640" imgH="241200" progId="Equation.DSMT4">
                    <p:embed/>
                    <p:pic>
                      <p:nvPicPr>
                        <p:cNvPr id="0" name="Object 1"/>
                        <p:cNvPicPr>
                          <a:picLocks noChangeAspect="1" noChangeArrowheads="1"/>
                        </p:cNvPicPr>
                        <p:nvPr/>
                      </p:nvPicPr>
                      <p:blipFill>
                        <a:blip r:embed="rId6"/>
                        <a:srcRect/>
                        <a:stretch>
                          <a:fillRect/>
                        </a:stretch>
                      </p:blipFill>
                      <p:spPr bwMode="auto">
                        <a:xfrm>
                          <a:off x="406776" y="2299728"/>
                          <a:ext cx="4287837" cy="590550"/>
                        </a:xfrm>
                        <a:prstGeom prst="rect">
                          <a:avLst/>
                        </a:prstGeom>
                        <a:noFill/>
                      </p:spPr>
                    </p:pic>
                  </p:oleObj>
                </mc:Fallback>
              </mc:AlternateContent>
            </a:graphicData>
          </a:graphic>
        </p:graphicFrame>
        <p:sp>
          <p:nvSpPr>
            <p:cNvPr id="10" name="Δεξιό άγκιστρο 9"/>
            <p:cNvSpPr/>
            <p:nvPr/>
          </p:nvSpPr>
          <p:spPr>
            <a:xfrm>
              <a:off x="4952347" y="1921903"/>
              <a:ext cx="349625" cy="2071873"/>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spTree>
    <p:extLst>
      <p:ext uri="{BB962C8B-B14F-4D97-AF65-F5344CB8AC3E}">
        <p14:creationId xmlns:p14="http://schemas.microsoft.com/office/powerpoint/2010/main" val="241636762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Δεδομενα</a:t>
            </a:r>
            <a:r>
              <a:rPr lang="el-GR" dirty="0" smtClean="0"/>
              <a:t> </a:t>
            </a:r>
            <a:r>
              <a:rPr lang="en-US" dirty="0" smtClean="0"/>
              <a:t>(1)</a:t>
            </a:r>
            <a:endParaRPr lang="el-GR" dirty="0"/>
          </a:p>
        </p:txBody>
      </p:sp>
      <p:sp>
        <p:nvSpPr>
          <p:cNvPr id="3" name="Θέση περιεχομένου 2"/>
          <p:cNvSpPr>
            <a:spLocks noGrp="1"/>
          </p:cNvSpPr>
          <p:nvPr>
            <p:ph idx="1"/>
          </p:nvPr>
        </p:nvSpPr>
        <p:spPr>
          <a:xfrm>
            <a:off x="838200" y="1825624"/>
            <a:ext cx="10515600" cy="4655857"/>
          </a:xfrm>
        </p:spPr>
        <p:txBody>
          <a:bodyPr>
            <a:normAutofit fontScale="92500" lnSpcReduction="10000"/>
          </a:bodyPr>
          <a:lstStyle/>
          <a:p>
            <a:pPr marL="177800" indent="-177800" algn="just">
              <a:buNone/>
            </a:pPr>
            <a:r>
              <a:rPr lang="el-GR" sz="2800" dirty="0" smtClean="0"/>
              <a:t>Αυτή η έρευνα αφορά </a:t>
            </a:r>
            <a:r>
              <a:rPr lang="el-GR" sz="2800" dirty="0"/>
              <a:t>ε</a:t>
            </a:r>
            <a:r>
              <a:rPr lang="el-GR" sz="2800" dirty="0" smtClean="0"/>
              <a:t>λληνικές μεταποιητικές επιχειρήσεις που παρουσιάζουν επενδύσεις σε ΕΤΑ είτε συνεχώς ή με διακοπές κατά την περίοδο 2001-2010. </a:t>
            </a:r>
          </a:p>
          <a:p>
            <a:pPr marL="177800" indent="-177800" algn="just">
              <a:buNone/>
            </a:pPr>
            <a:r>
              <a:rPr lang="el-GR" sz="2800" dirty="0" smtClean="0"/>
              <a:t>Η πληροφορία</a:t>
            </a:r>
            <a:r>
              <a:rPr lang="en-US" sz="2800" dirty="0" smtClean="0"/>
              <a:t> </a:t>
            </a:r>
            <a:r>
              <a:rPr lang="el-GR" sz="2800" dirty="0" smtClean="0"/>
              <a:t>που χρησιμοποιείται στην παρούσα ερευνητική εργασία είναι το αποτέλεσμα αντιστοίχισης τριών διαφορετικών πηγών πληροφορίας:</a:t>
            </a:r>
            <a:endParaRPr lang="en-US" sz="2800" dirty="0" smtClean="0"/>
          </a:p>
          <a:p>
            <a:pPr marL="450850" indent="-273050" algn="just"/>
            <a:r>
              <a:rPr lang="el-GR" sz="2800" b="1" dirty="0" smtClean="0"/>
              <a:t>Γενικά και χρηματοοικονομικά χαρακτηριστικά </a:t>
            </a:r>
            <a:r>
              <a:rPr lang="el-GR" sz="2800" dirty="0" smtClean="0"/>
              <a:t>των </a:t>
            </a:r>
            <a:r>
              <a:rPr lang="el-GR" sz="2800" dirty="0" smtClean="0"/>
              <a:t>επιχειρήσεων, </a:t>
            </a:r>
            <a:r>
              <a:rPr lang="el-GR" sz="2800" dirty="0" smtClean="0"/>
              <a:t>που προκύπτουν από τους ετήσιους δημοσιευμένους ισολογισμούς τους</a:t>
            </a:r>
            <a:endParaRPr lang="en-US" sz="2800" dirty="0" smtClean="0"/>
          </a:p>
          <a:p>
            <a:pPr marL="450850" indent="-273050" algn="just"/>
            <a:r>
              <a:rPr lang="el-GR" sz="2800" dirty="0" smtClean="0"/>
              <a:t>Πανελλήνια έρευνα πεδίου που παρέχει μοναδική πληροφόρηση για τις </a:t>
            </a:r>
            <a:r>
              <a:rPr lang="el-GR" sz="2800" b="1" dirty="0" smtClean="0"/>
              <a:t>καινοτομικές και εξαγωγικές δραστηριότητες </a:t>
            </a:r>
            <a:r>
              <a:rPr lang="el-GR" sz="2800" dirty="0" smtClean="0"/>
              <a:t>των επιχειρήσεων </a:t>
            </a:r>
          </a:p>
          <a:p>
            <a:pPr marL="450850" indent="-273050" algn="just"/>
            <a:r>
              <a:rPr lang="el-GR" sz="2800" dirty="0" smtClean="0"/>
              <a:t>Το </a:t>
            </a:r>
            <a:r>
              <a:rPr lang="el-GR" sz="2800" b="1" dirty="0" smtClean="0"/>
              <a:t>κεφάλαιο ΕΤΑ </a:t>
            </a:r>
            <a:r>
              <a:rPr lang="el-GR" sz="2800" dirty="0" smtClean="0"/>
              <a:t>που προκύπτει από την υιοθέτηση της </a:t>
            </a:r>
            <a:r>
              <a:rPr lang="en-US" sz="2800" dirty="0" smtClean="0"/>
              <a:t>perpetual </a:t>
            </a:r>
            <a:r>
              <a:rPr lang="en-US" sz="2800" dirty="0"/>
              <a:t>inventory </a:t>
            </a:r>
            <a:r>
              <a:rPr lang="el-GR" sz="2800" dirty="0" smtClean="0"/>
              <a:t>μεθοδολογίας</a:t>
            </a:r>
            <a:endParaRPr lang="el-GR" sz="2800" dirty="0"/>
          </a:p>
        </p:txBody>
      </p:sp>
    </p:spTree>
    <p:extLst>
      <p:ext uri="{BB962C8B-B14F-4D97-AF65-F5344CB8AC3E}">
        <p14:creationId xmlns:p14="http://schemas.microsoft.com/office/powerpoint/2010/main" val="14157853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Ολοκλήρωμα">
  <a:themeElements>
    <a:clrScheme name="Ολοκλήρωμα">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Ολοκλήρωμα">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Ολοκλήρωμα">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Integral</Template>
  <TotalTime>754</TotalTime>
  <Words>1089</Words>
  <Application>Microsoft Office PowerPoint</Application>
  <PresentationFormat>Widescreen</PresentationFormat>
  <Paragraphs>69</Paragraphs>
  <Slides>16</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4</vt:i4>
      </vt:variant>
      <vt:variant>
        <vt:lpstr>Slide Titles</vt:lpstr>
      </vt:variant>
      <vt:variant>
        <vt:i4>16</vt:i4>
      </vt:variant>
    </vt:vector>
  </HeadingPairs>
  <TitlesOfParts>
    <vt:vector size="27" baseType="lpstr">
      <vt:lpstr>Arial</vt:lpstr>
      <vt:lpstr>Calibri</vt:lpstr>
      <vt:lpstr>Times New Roman</vt:lpstr>
      <vt:lpstr>Tw Cen MT</vt:lpstr>
      <vt:lpstr>Tw Cen MT Condensed</vt:lpstr>
      <vt:lpstr>Wingdings 3</vt:lpstr>
      <vt:lpstr>Ολοκλήρωμα</vt:lpstr>
      <vt:lpstr>Visio</vt:lpstr>
      <vt:lpstr>Equation</vt:lpstr>
      <vt:lpstr>Έγγραφο</vt:lpstr>
      <vt:lpstr>Microsoft Word Document</vt:lpstr>
      <vt:lpstr>Examining the moderating role of age in the innovation-export nexus</vt:lpstr>
      <vt:lpstr>Περιγραμμα παρουσιασης</vt:lpstr>
      <vt:lpstr>Ερευνητικο κινητρο</vt:lpstr>
      <vt:lpstr>Θεωρητικο πλαισιο</vt:lpstr>
      <vt:lpstr>Υποθεσεισ προς ελεγχο</vt:lpstr>
      <vt:lpstr>αΝΤΙΜΕΤΩΠΙΖοΝΤΑς ΤΗΝ ΕΝΔΟΓΕΝΕΙΑ ΚΑΙ ΤΗΝ ΕΤΕΡΟΓΕΝΕΙΑ: Αναλυση πολλαπλων ομαδων</vt:lpstr>
      <vt:lpstr>ΠΛΕΟΝΕΚΤΗΜΑΤΑ Της ΑΝΑΛΥΣΗς ΠΟΛΛΑΠΛΩΝ ΟΜΑΔΩΝ</vt:lpstr>
      <vt:lpstr>Μαθηματικη εξειδικευση του μοντελου</vt:lpstr>
      <vt:lpstr>Δεδομενα (1)</vt:lpstr>
      <vt:lpstr>Data (2)</vt:lpstr>
      <vt:lpstr>Αποτελεσματα: ΥΠΟΘΕΣΗ 1</vt:lpstr>
      <vt:lpstr>Αποτελεσματα: ΥΠΟΘΕΣΗ 2 (1)</vt:lpstr>
      <vt:lpstr>Αποτελεσματα: ΥΠΟΘΕΣΗ 2 (2)</vt:lpstr>
      <vt:lpstr>Αποτελεσματα: ΥΠΟΘΕΣΗ 3</vt:lpstr>
      <vt:lpstr>Συμπερασματικα….</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Apostolos Rafailidis</cp:lastModifiedBy>
  <cp:revision>81</cp:revision>
  <dcterms:created xsi:type="dcterms:W3CDTF">2015-06-15T08:35:59Z</dcterms:created>
  <dcterms:modified xsi:type="dcterms:W3CDTF">2015-10-15T11:30:46Z</dcterms:modified>
</cp:coreProperties>
</file>